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82" r:id="rId3"/>
    <p:sldId id="265" r:id="rId4"/>
    <p:sldId id="258" r:id="rId5"/>
    <p:sldId id="298" r:id="rId6"/>
    <p:sldId id="274" r:id="rId7"/>
    <p:sldId id="301" r:id="rId8"/>
    <p:sldId id="300" r:id="rId9"/>
    <p:sldId id="303" r:id="rId10"/>
    <p:sldId id="304" r:id="rId11"/>
    <p:sldId id="283" r:id="rId12"/>
    <p:sldId id="297" r:id="rId13"/>
    <p:sldId id="305" r:id="rId14"/>
    <p:sldId id="306" r:id="rId15"/>
    <p:sldId id="307" r:id="rId16"/>
    <p:sldId id="308" r:id="rId17"/>
    <p:sldId id="315" r:id="rId18"/>
    <p:sldId id="319" r:id="rId19"/>
    <p:sldId id="316" r:id="rId20"/>
    <p:sldId id="320" r:id="rId21"/>
    <p:sldId id="312" r:id="rId22"/>
    <p:sldId id="321" r:id="rId23"/>
    <p:sldId id="322" r:id="rId24"/>
    <p:sldId id="318" r:id="rId25"/>
    <p:sldId id="313" r:id="rId26"/>
    <p:sldId id="314" r:id="rId27"/>
    <p:sldId id="275" r:id="rId28"/>
  </p:sldIdLst>
  <p:sldSz cx="18288000" cy="10287000"/>
  <p:notesSz cx="6858000" cy="9144000"/>
  <p:embeddedFontLst>
    <p:embeddedFont>
      <p:font typeface="Fira Sans Ultra-Bold" panose="020B0604020202020204" charset="0"/>
      <p:regular r:id="rId30"/>
    </p:embeddedFont>
    <p:embeddedFont>
      <p:font typeface="Century" panose="02040604050505020304" pitchFamily="18" charset="0"/>
      <p:regular r:id="rId31"/>
    </p:embeddedFont>
    <p:embeddedFont>
      <p:font typeface="Fira Sans Semi-Bold" panose="020B0604020202020204" charset="0"/>
      <p:regular r:id="rId32"/>
    </p:embeddedFont>
    <p:embeddedFont>
      <p:font typeface="Fira Sans Light" panose="020B0604020202020204" charset="0"/>
      <p:regular r:id="rId33"/>
      <p:italic r:id="rId34"/>
    </p:embeddedFont>
    <p:embeddedFont>
      <p:font typeface="Fira Sans Medium" panose="020B0604020202020204" charset="0"/>
      <p:regular r:id="rId35"/>
      <p:italic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6B2"/>
    <a:srgbClr val="002060"/>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7" autoAdjust="0"/>
    <p:restoredTop sz="94622" autoAdjust="0"/>
  </p:normalViewPr>
  <p:slideViewPr>
    <p:cSldViewPr>
      <p:cViewPr varScale="1">
        <p:scale>
          <a:sx n="45" d="100"/>
          <a:sy n="45"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B246E-2677-423E-A32A-D34D7B9D8E1B}" type="datetimeFigureOut">
              <a:rPr lang="fr-FR" smtClean="0"/>
              <a:t>10/06/2024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2CEF4-3340-4538-A4E7-F12B41135D8F}" type="slidenum">
              <a:rPr lang="fr-FR" smtClean="0"/>
              <a:t>‹N°›</a:t>
            </a:fld>
            <a:endParaRPr lang="fr-FR"/>
          </a:p>
        </p:txBody>
      </p:sp>
    </p:spTree>
    <p:extLst>
      <p:ext uri="{BB962C8B-B14F-4D97-AF65-F5344CB8AC3E}">
        <p14:creationId xmlns:p14="http://schemas.microsoft.com/office/powerpoint/2010/main" val="410860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B82CEF4-3340-4538-A4E7-F12B41135D8F}" type="slidenum">
              <a:rPr lang="fr-FR" smtClean="0"/>
              <a:t>1</a:t>
            </a:fld>
            <a:endParaRPr lang="fr-FR"/>
          </a:p>
        </p:txBody>
      </p:sp>
    </p:spTree>
    <p:extLst>
      <p:ext uri="{BB962C8B-B14F-4D97-AF65-F5344CB8AC3E}">
        <p14:creationId xmlns:p14="http://schemas.microsoft.com/office/powerpoint/2010/main" val="309060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B82CEF4-3340-4538-A4E7-F12B41135D8F}" type="slidenum">
              <a:rPr lang="fr-FR" smtClean="0"/>
              <a:t>2</a:t>
            </a:fld>
            <a:endParaRPr lang="fr-FR"/>
          </a:p>
        </p:txBody>
      </p:sp>
    </p:spTree>
    <p:extLst>
      <p:ext uri="{BB962C8B-B14F-4D97-AF65-F5344CB8AC3E}">
        <p14:creationId xmlns:p14="http://schemas.microsoft.com/office/powerpoint/2010/main" val="68018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9.png"/><Relationship Id="rId4" Type="http://schemas.openxmlformats.org/officeDocument/2006/relationships/image" Target="../media/image13.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9296400" y="-708381"/>
            <a:ext cx="9799501" cy="8366481"/>
            <a:chOff x="0" y="0"/>
            <a:chExt cx="6202680" cy="5372100"/>
          </a:xfrm>
        </p:grpSpPr>
        <p:sp>
          <p:nvSpPr>
            <p:cNvPr id="6" name="Freeform 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id="9" name="Group 9"/>
          <p:cNvGrpSpPr/>
          <p:nvPr/>
        </p:nvGrpSpPr>
        <p:grpSpPr>
          <a:xfrm rot="-10800000">
            <a:off x="8991599" y="5782837"/>
            <a:ext cx="12112225" cy="8939481"/>
            <a:chOff x="0" y="0"/>
            <a:chExt cx="4064946" cy="5372100"/>
          </a:xfrm>
          <a:noFill/>
        </p:grpSpPr>
        <p:sp>
          <p:nvSpPr>
            <p:cNvPr id="10" name="Freeform 10"/>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grpFill/>
          </p:spPr>
        </p:sp>
      </p:grpSp>
      <p:sp>
        <p:nvSpPr>
          <p:cNvPr id="11" name="TextBox 11"/>
          <p:cNvSpPr txBox="1"/>
          <p:nvPr/>
        </p:nvSpPr>
        <p:spPr>
          <a:xfrm>
            <a:off x="133541" y="9759972"/>
            <a:ext cx="8617177" cy="483466"/>
          </a:xfrm>
          <a:prstGeom prst="rect">
            <a:avLst/>
          </a:prstGeom>
        </p:spPr>
        <p:txBody>
          <a:bodyPr lIns="0" tIns="0" rIns="0" bIns="0" rtlCol="0" anchor="t">
            <a:spAutoFit/>
          </a:bodyPr>
          <a:lstStyle/>
          <a:p>
            <a:pPr marL="0" lvl="0" indent="0">
              <a:lnSpc>
                <a:spcPts val="3920"/>
              </a:lnSpc>
              <a:spcBef>
                <a:spcPct val="0"/>
              </a:spcBef>
            </a:pPr>
            <a:r>
              <a:rPr lang="en-US" sz="3200" b="1" dirty="0" err="1">
                <a:solidFill>
                  <a:srgbClr val="1836B2"/>
                </a:solidFill>
              </a:rPr>
              <a:t>Enseignant</a:t>
            </a:r>
            <a:r>
              <a:rPr lang="en-US" sz="3200" b="1" dirty="0">
                <a:solidFill>
                  <a:srgbClr val="1836B2"/>
                </a:solidFill>
              </a:rPr>
              <a:t>: </a:t>
            </a:r>
            <a:r>
              <a:rPr lang="en-US" sz="3200" b="1" dirty="0" err="1">
                <a:solidFill>
                  <a:srgbClr val="1836B2"/>
                </a:solidFill>
              </a:rPr>
              <a:t>Mme</a:t>
            </a:r>
            <a:r>
              <a:rPr lang="en-US" sz="3200" b="1" dirty="0">
                <a:solidFill>
                  <a:srgbClr val="1836B2"/>
                </a:solidFill>
              </a:rPr>
              <a:t> Diaw</a:t>
            </a:r>
          </a:p>
        </p:txBody>
      </p:sp>
      <p:sp>
        <p:nvSpPr>
          <p:cNvPr id="13" name="TextBox 13"/>
          <p:cNvSpPr txBox="1"/>
          <p:nvPr/>
        </p:nvSpPr>
        <p:spPr>
          <a:xfrm>
            <a:off x="661679" y="2385524"/>
            <a:ext cx="9508043" cy="4083169"/>
          </a:xfrm>
          <a:prstGeom prst="rect">
            <a:avLst/>
          </a:prstGeom>
        </p:spPr>
        <p:txBody>
          <a:bodyPr wrap="square" lIns="0" tIns="0" rIns="0" bIns="0" rtlCol="0" anchor="t">
            <a:spAutoFit/>
          </a:bodyPr>
          <a:lstStyle/>
          <a:p>
            <a:pPr marL="0" lvl="0" indent="0">
              <a:lnSpc>
                <a:spcPts val="10999"/>
              </a:lnSpc>
            </a:pPr>
            <a:r>
              <a:rPr lang="fr-FR" sz="6000" u="none" spc="299" dirty="0">
                <a:solidFill>
                  <a:srgbClr val="002060"/>
                </a:solidFill>
                <a:latin typeface="Fira Sans Ultra-Bold"/>
              </a:rPr>
              <a:t>radiographie du cerveau: détection de la présence d'une tumeur </a:t>
            </a:r>
            <a:endParaRPr lang="en-US" sz="6000" u="none" spc="299" dirty="0">
              <a:solidFill>
                <a:srgbClr val="002060"/>
              </a:solidFill>
              <a:latin typeface="Fira Sans Ultra-Bold"/>
            </a:endParaRPr>
          </a:p>
        </p:txBody>
      </p:sp>
      <p:pic>
        <p:nvPicPr>
          <p:cNvPr id="18" name="Image 17" descr="&lt;strong&gt;ENSAE Dakar&lt;/strong&gt; | ENSAI">
            <a:extLst>
              <a:ext uri="{FF2B5EF4-FFF2-40B4-BE49-F238E27FC236}">
                <a16:creationId xmlns:a16="http://schemas.microsoft.com/office/drawing/2014/main" id="{E4AF6DE4-4E9A-4B9B-88FA-18E49596E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34610" cy="2042785"/>
          </a:xfrm>
          <a:prstGeom prst="rect">
            <a:avLst/>
          </a:prstGeom>
        </p:spPr>
      </p:pic>
      <p:sp>
        <p:nvSpPr>
          <p:cNvPr id="21" name="Rectangle 20">
            <a:extLst>
              <a:ext uri="{FF2B5EF4-FFF2-40B4-BE49-F238E27FC236}">
                <a16:creationId xmlns:a16="http://schemas.microsoft.com/office/drawing/2014/main" id="{198D3194-4819-44F9-805F-3EAD49C43FE0}"/>
              </a:ext>
            </a:extLst>
          </p:cNvPr>
          <p:cNvSpPr/>
          <p:nvPr/>
        </p:nvSpPr>
        <p:spPr>
          <a:xfrm rot="19530545">
            <a:off x="17905173" y="-1657464"/>
            <a:ext cx="1731739" cy="5718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a:extLst>
              <a:ext uri="{FF2B5EF4-FFF2-40B4-BE49-F238E27FC236}">
                <a16:creationId xmlns:a16="http://schemas.microsoft.com/office/drawing/2014/main" id="{78B8BBF3-85A9-4389-9929-3B4A78E9733C}"/>
              </a:ext>
            </a:extLst>
          </p:cNvPr>
          <p:cNvGrpSpPr/>
          <p:nvPr/>
        </p:nvGrpSpPr>
        <p:grpSpPr>
          <a:xfrm>
            <a:off x="10807163" y="-85592"/>
            <a:ext cx="9455617" cy="7743691"/>
            <a:chOff x="10807163" y="-85592"/>
            <a:chExt cx="9455617" cy="7743691"/>
          </a:xfrm>
        </p:grpSpPr>
        <p:sp>
          <p:nvSpPr>
            <p:cNvPr id="19" name="Rectangle 18">
              <a:extLst>
                <a:ext uri="{FF2B5EF4-FFF2-40B4-BE49-F238E27FC236}">
                  <a16:creationId xmlns:a16="http://schemas.microsoft.com/office/drawing/2014/main" id="{1A398437-BF5D-4757-B770-B10C180A1F3C}"/>
                </a:ext>
              </a:extLst>
            </p:cNvPr>
            <p:cNvSpPr/>
            <p:nvPr/>
          </p:nvSpPr>
          <p:spPr>
            <a:xfrm rot="19839440">
              <a:off x="10839511" y="3837993"/>
              <a:ext cx="1750320" cy="3558451"/>
            </a:xfrm>
            <a:prstGeom prst="rect">
              <a:avLst/>
            </a:prstGeom>
            <a:solidFill>
              <a:srgbClr val="183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4BBE93FB-8931-4EC8-B53C-F316C88FFACF}"/>
                </a:ext>
              </a:extLst>
            </p:cNvPr>
            <p:cNvSpPr/>
            <p:nvPr/>
          </p:nvSpPr>
          <p:spPr>
            <a:xfrm rot="12555030">
              <a:off x="10807163" y="-85592"/>
              <a:ext cx="1815015" cy="4020041"/>
            </a:xfrm>
            <a:prstGeom prst="rect">
              <a:avLst/>
            </a:prstGeom>
            <a:solidFill>
              <a:srgbClr val="183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2B0E7CC7-CB4B-494B-9EB6-58D582EEB2BD}"/>
                </a:ext>
              </a:extLst>
            </p:cNvPr>
            <p:cNvSpPr/>
            <p:nvPr/>
          </p:nvSpPr>
          <p:spPr>
            <a:xfrm>
              <a:off x="11759210" y="7045006"/>
              <a:ext cx="8503570" cy="613093"/>
            </a:xfrm>
            <a:prstGeom prst="rect">
              <a:avLst/>
            </a:prstGeom>
            <a:solidFill>
              <a:srgbClr val="183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iangle rectangle 23">
              <a:extLst>
                <a:ext uri="{FF2B5EF4-FFF2-40B4-BE49-F238E27FC236}">
                  <a16:creationId xmlns:a16="http://schemas.microsoft.com/office/drawing/2014/main" id="{FF2D0CB4-C448-4C9F-9ACE-D99F0A769B1A}"/>
                </a:ext>
              </a:extLst>
            </p:cNvPr>
            <p:cNvSpPr/>
            <p:nvPr/>
          </p:nvSpPr>
          <p:spPr>
            <a:xfrm rot="1205986">
              <a:off x="12604138" y="6082759"/>
              <a:ext cx="1466759" cy="1298789"/>
            </a:xfrm>
            <a:prstGeom prst="rtTriangle">
              <a:avLst/>
            </a:prstGeom>
            <a:solidFill>
              <a:srgbClr val="183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ZoneTexte 27">
            <a:extLst>
              <a:ext uri="{FF2B5EF4-FFF2-40B4-BE49-F238E27FC236}">
                <a16:creationId xmlns:a16="http://schemas.microsoft.com/office/drawing/2014/main" id="{6002A375-FEB0-4E7F-9B4B-DAC696C7D7B3}"/>
              </a:ext>
            </a:extLst>
          </p:cNvPr>
          <p:cNvSpPr txBox="1"/>
          <p:nvPr/>
        </p:nvSpPr>
        <p:spPr>
          <a:xfrm>
            <a:off x="9237980" y="9759972"/>
            <a:ext cx="4876800" cy="461665"/>
          </a:xfrm>
          <a:prstGeom prst="rect">
            <a:avLst/>
          </a:prstGeom>
          <a:noFill/>
        </p:spPr>
        <p:txBody>
          <a:bodyPr wrap="square" rtlCol="0">
            <a:spAutoFit/>
          </a:bodyPr>
          <a:lstStyle/>
          <a:p>
            <a:r>
              <a:rPr lang="fr-FR" sz="2400" b="1" dirty="0">
                <a:solidFill>
                  <a:srgbClr val="1836B2"/>
                </a:solidFill>
              </a:rPr>
              <a:t>ISE2 2023/2024</a:t>
            </a:r>
          </a:p>
        </p:txBody>
      </p:sp>
      <p:sp>
        <p:nvSpPr>
          <p:cNvPr id="30" name="ZoneTexte 29">
            <a:extLst>
              <a:ext uri="{FF2B5EF4-FFF2-40B4-BE49-F238E27FC236}">
                <a16:creationId xmlns:a16="http://schemas.microsoft.com/office/drawing/2014/main" id="{A00010C1-756A-4CC9-85C5-5D82C0B24C16}"/>
              </a:ext>
            </a:extLst>
          </p:cNvPr>
          <p:cNvSpPr txBox="1"/>
          <p:nvPr/>
        </p:nvSpPr>
        <p:spPr>
          <a:xfrm>
            <a:off x="-30192" y="7358022"/>
            <a:ext cx="7358310" cy="1815882"/>
          </a:xfrm>
          <a:prstGeom prst="rect">
            <a:avLst/>
          </a:prstGeom>
          <a:noFill/>
        </p:spPr>
        <p:txBody>
          <a:bodyPr wrap="square" rtlCol="0">
            <a:spAutoFit/>
          </a:bodyPr>
          <a:lstStyle/>
          <a:p>
            <a:r>
              <a:rPr lang="fr-FR" sz="2800" u="sng" dirty="0">
                <a:solidFill>
                  <a:srgbClr val="002060"/>
                </a:solidFill>
              </a:rPr>
              <a:t>Présenté par</a:t>
            </a:r>
            <a:r>
              <a:rPr lang="fr-FR" sz="2800" dirty="0"/>
              <a:t>:</a:t>
            </a:r>
            <a: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a:r>
            <a:b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br>
            <a: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DIOP  Fatou</a:t>
            </a:r>
            <a:b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br>
            <a: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NGATCHA NOUTCHA  </a:t>
            </a:r>
            <a:r>
              <a:rPr lang="fr-FR" sz="2800" b="1" dirty="0" err="1">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Stephy</a:t>
            </a:r>
            <a: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Nadia</a:t>
            </a:r>
            <a:b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br>
            <a:r>
              <a:rPr lang="fr-FR" sz="2800" b="1"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                       KABASSINA  GNIMDOU  Ange </a:t>
            </a:r>
            <a:endParaRPr lang="fr-FR" sz="2800" b="1" dirty="0">
              <a:solidFill>
                <a:srgbClr val="002060"/>
              </a:solidFill>
            </a:endParaRPr>
          </a:p>
        </p:txBody>
      </p:sp>
      <p:pic>
        <p:nvPicPr>
          <p:cNvPr id="3" name="Image 2">
            <a:extLst>
              <a:ext uri="{FF2B5EF4-FFF2-40B4-BE49-F238E27FC236}">
                <a16:creationId xmlns:a16="http://schemas.microsoft.com/office/drawing/2014/main" id="{8E727296-7635-68FC-7162-1044E556DEDE}"/>
              </a:ext>
            </a:extLst>
          </p:cNvPr>
          <p:cNvPicPr>
            <a:picLocks noChangeAspect="1"/>
          </p:cNvPicPr>
          <p:nvPr/>
        </p:nvPicPr>
        <p:blipFill>
          <a:blip r:embed="rId4"/>
          <a:stretch>
            <a:fillRect/>
          </a:stretch>
        </p:blipFill>
        <p:spPr>
          <a:xfrm>
            <a:off x="9476470" y="32786"/>
            <a:ext cx="9327973" cy="6948149"/>
          </a:xfrm>
          <a:prstGeom prst="hexagon">
            <a:avLst>
              <a:gd name="adj" fmla="val 27193"/>
              <a:gd name="vf" fmla="val 115470"/>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6" y="-3327057"/>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816743" y="693202"/>
            <a:ext cx="10229400" cy="1061060"/>
          </a:xfrm>
          <a:prstGeom prst="rect">
            <a:avLst/>
          </a:prstGeom>
        </p:spPr>
        <p:txBody>
          <a:bodyPr lIns="0" tIns="0" rIns="0" bIns="0" rtlCol="0" anchor="t">
            <a:spAutoFit/>
          </a:bodyPr>
          <a:lstStyle/>
          <a:p>
            <a:pPr marL="0" lvl="0" indent="0">
              <a:lnSpc>
                <a:spcPts val="8717"/>
              </a:lnSpc>
              <a:spcBef>
                <a:spcPct val="0"/>
              </a:spcBef>
            </a:pPr>
            <a:r>
              <a:rPr lang="en-US" sz="6600" u="none" dirty="0">
                <a:solidFill>
                  <a:srgbClr val="FFFFFF"/>
                </a:solidFill>
                <a:latin typeface="Fira Sans Semi-Bold"/>
              </a:rPr>
              <a:t>Le </a:t>
            </a:r>
            <a:r>
              <a:rPr lang="fr-FR" sz="6600" u="none" dirty="0">
                <a:solidFill>
                  <a:srgbClr val="FFFFFF"/>
                </a:solidFill>
                <a:latin typeface="Fira Sans Semi-Bold"/>
              </a:rPr>
              <a:t>prétraitement </a:t>
            </a:r>
            <a:endParaRPr lang="en-US" sz="6600" u="none" dirty="0">
              <a:solidFill>
                <a:srgbClr val="FFFFFF"/>
              </a:solidFill>
              <a:latin typeface="Fira Sans Semi-Bold"/>
            </a:endParaRPr>
          </a:p>
        </p:txBody>
      </p:sp>
      <p:sp>
        <p:nvSpPr>
          <p:cNvPr id="30" name="AutoShape 30"/>
          <p:cNvSpPr/>
          <p:nvPr/>
        </p:nvSpPr>
        <p:spPr>
          <a:xfrm>
            <a:off x="0" y="10102271"/>
            <a:ext cx="18288000" cy="184729"/>
          </a:xfrm>
          <a:prstGeom prst="rect">
            <a:avLst/>
          </a:prstGeom>
          <a:solidFill>
            <a:srgbClr val="1836B2"/>
          </a:solidFill>
        </p:spPr>
      </p:sp>
      <p:grpSp>
        <p:nvGrpSpPr>
          <p:cNvPr id="31" name="Group 31"/>
          <p:cNvGrpSpPr/>
          <p:nvPr/>
        </p:nvGrpSpPr>
        <p:grpSpPr>
          <a:xfrm rot="-10800000">
            <a:off x="12356558" y="-1569148"/>
            <a:ext cx="2929239" cy="3013773"/>
            <a:chOff x="0" y="0"/>
            <a:chExt cx="5221416" cy="5372100"/>
          </a:xfrm>
        </p:grpSpPr>
        <p:sp>
          <p:nvSpPr>
            <p:cNvPr id="32" name="Freeform 32"/>
            <p:cNvSpPr/>
            <p:nvPr/>
          </p:nvSpPr>
          <p:spPr>
            <a:xfrm>
              <a:off x="0" y="0"/>
              <a:ext cx="5221416" cy="5372100"/>
            </a:xfrm>
            <a:custGeom>
              <a:avLst/>
              <a:gdLst/>
              <a:ahLst/>
              <a:cxnLst/>
              <a:rect l="l" t="t" r="r" b="b"/>
              <a:pathLst>
                <a:path w="5221416" h="5372100">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sp>
        <p:nvSpPr>
          <p:cNvPr id="7" name="ZoneTexte 6">
            <a:extLst>
              <a:ext uri="{FF2B5EF4-FFF2-40B4-BE49-F238E27FC236}">
                <a16:creationId xmlns:a16="http://schemas.microsoft.com/office/drawing/2014/main" id="{53EC8AED-2015-F247-920E-6977DAAA3E19}"/>
              </a:ext>
            </a:extLst>
          </p:cNvPr>
          <p:cNvSpPr txBox="1"/>
          <p:nvPr/>
        </p:nvSpPr>
        <p:spPr>
          <a:xfrm>
            <a:off x="12954000" y="1934170"/>
            <a:ext cx="6553200" cy="923330"/>
          </a:xfrm>
          <a:prstGeom prst="rect">
            <a:avLst/>
          </a:prstGeom>
          <a:noFill/>
        </p:spPr>
        <p:txBody>
          <a:bodyPr wrap="square" rtlCol="0">
            <a:spAutoFit/>
          </a:bodyPr>
          <a:lstStyle/>
          <a:p>
            <a:r>
              <a:rPr lang="fr-FR" sz="5400" b="1" dirty="0">
                <a:solidFill>
                  <a:schemeClr val="tx2">
                    <a:lumMod val="60000"/>
                    <a:lumOff val="40000"/>
                  </a:schemeClr>
                </a:solidFill>
              </a:rPr>
              <a:t>Dans quel but?</a:t>
            </a:r>
          </a:p>
        </p:txBody>
      </p:sp>
      <p:sp>
        <p:nvSpPr>
          <p:cNvPr id="8" name="ZoneTexte 7">
            <a:extLst>
              <a:ext uri="{FF2B5EF4-FFF2-40B4-BE49-F238E27FC236}">
                <a16:creationId xmlns:a16="http://schemas.microsoft.com/office/drawing/2014/main" id="{CDD5BA6D-1DD3-751F-82E9-F0536FEF2767}"/>
              </a:ext>
            </a:extLst>
          </p:cNvPr>
          <p:cNvSpPr txBox="1"/>
          <p:nvPr/>
        </p:nvSpPr>
        <p:spPr>
          <a:xfrm>
            <a:off x="0" y="2978672"/>
            <a:ext cx="17907000" cy="4401205"/>
          </a:xfrm>
          <a:prstGeom prst="rect">
            <a:avLst/>
          </a:prstGeom>
          <a:noFill/>
        </p:spPr>
        <p:txBody>
          <a:bodyPr wrap="square" rtlCol="0">
            <a:spAutoFit/>
          </a:bodyPr>
          <a:lstStyle/>
          <a:p>
            <a:r>
              <a:rPr lang="fr-FR" sz="4000" dirty="0">
                <a:latin typeface="Times New Roman" panose="02020603050405020304" pitchFamily="18" charset="0"/>
                <a:cs typeface="Times New Roman" panose="02020603050405020304" pitchFamily="18" charset="0"/>
              </a:rPr>
              <a:t>Le prétraitement revêt une importance capitale car il nous permet de préparer les images IRM afin d'obtenir des données avec lesquelles l’algorithme puisse mieux apprendre. Nous utiliserons les 4 étapes fondamentales suivantes:</a:t>
            </a:r>
          </a:p>
          <a:p>
            <a:endParaRPr lang="fr-FR" sz="4000" dirty="0">
              <a:latin typeface="Times New Roman" panose="02020603050405020304" pitchFamily="18" charset="0"/>
              <a:cs typeface="Times New Roman" panose="02020603050405020304" pitchFamily="18" charset="0"/>
            </a:endParaRPr>
          </a:p>
          <a:p>
            <a:endParaRPr lang="fr-FR" sz="4000" dirty="0">
              <a:latin typeface="Times New Roman" panose="02020603050405020304" pitchFamily="18" charset="0"/>
              <a:cs typeface="Times New Roman" panose="02020603050405020304" pitchFamily="18" charset="0"/>
            </a:endParaRPr>
          </a:p>
          <a:p>
            <a:endParaRPr lang="fr-FR" sz="4000" dirty="0"/>
          </a:p>
          <a:p>
            <a:endParaRPr lang="fr-FR" sz="4000" dirty="0"/>
          </a:p>
        </p:txBody>
      </p:sp>
      <p:sp>
        <p:nvSpPr>
          <p:cNvPr id="5" name="ZoneTexte 4">
            <a:extLst>
              <a:ext uri="{FF2B5EF4-FFF2-40B4-BE49-F238E27FC236}">
                <a16:creationId xmlns:a16="http://schemas.microsoft.com/office/drawing/2014/main" id="{C27BC5CA-6B5B-9FE2-BA18-F61D40808B44}"/>
              </a:ext>
            </a:extLst>
          </p:cNvPr>
          <p:cNvSpPr txBox="1"/>
          <p:nvPr/>
        </p:nvSpPr>
        <p:spPr>
          <a:xfrm>
            <a:off x="0" y="4951089"/>
            <a:ext cx="12725400" cy="3046988"/>
          </a:xfrm>
          <a:prstGeom prst="rect">
            <a:avLst/>
          </a:prstGeom>
          <a:noFill/>
        </p:spPr>
        <p:txBody>
          <a:bodyPr wrap="square" rtlCol="0">
            <a:spAutoFit/>
          </a:bodyPr>
          <a:lstStyle/>
          <a:p>
            <a:pPr marL="285750" indent="-285750">
              <a:buFont typeface="Wingdings" panose="05000000000000000000" pitchFamily="2" charset="2"/>
              <a:buChar char="Ø"/>
            </a:pPr>
            <a:endParaRPr lang="en-US" sz="3200" b="1" dirty="0">
              <a:solidFill>
                <a:srgbClr val="1836B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3200" b="1" dirty="0" err="1">
                <a:solidFill>
                  <a:srgbClr val="1836B2"/>
                </a:solidFill>
                <a:latin typeface="Times New Roman" panose="02020603050405020304" pitchFamily="18" charset="0"/>
                <a:cs typeface="Times New Roman" panose="02020603050405020304" pitchFamily="18" charset="0"/>
              </a:rPr>
              <a:t>Redimensionnement</a:t>
            </a:r>
            <a:r>
              <a:rPr lang="en-US" sz="3200" b="1" dirty="0">
                <a:solidFill>
                  <a:srgbClr val="1836B2"/>
                </a:solidFill>
                <a:latin typeface="Times New Roman" panose="02020603050405020304" pitchFamily="18" charset="0"/>
                <a:cs typeface="Times New Roman" panose="02020603050405020304" pitchFamily="18" charset="0"/>
              </a:rPr>
              <a:t> et </a:t>
            </a:r>
            <a:r>
              <a:rPr lang="en-US" sz="3200" b="1" dirty="0" err="1">
                <a:solidFill>
                  <a:srgbClr val="1836B2"/>
                </a:solidFill>
                <a:latin typeface="Times New Roman" panose="02020603050405020304" pitchFamily="18" charset="0"/>
                <a:cs typeface="Times New Roman" panose="02020603050405020304" pitchFamily="18" charset="0"/>
              </a:rPr>
              <a:t>recadrage</a:t>
            </a:r>
            <a:r>
              <a:rPr lang="en-US" sz="3200" b="1" dirty="0">
                <a:solidFill>
                  <a:srgbClr val="1836B2"/>
                </a:solidFill>
                <a:latin typeface="Times New Roman" panose="02020603050405020304" pitchFamily="18" charset="0"/>
                <a:cs typeface="Times New Roman" panose="02020603050405020304" pitchFamily="18" charset="0"/>
              </a:rPr>
              <a:t> </a:t>
            </a:r>
            <a:endParaRPr lang="fr-FR" sz="3200" b="1" dirty="0">
              <a:solidFill>
                <a:srgbClr val="1836B2"/>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sz="3200" b="1" dirty="0">
                <a:solidFill>
                  <a:srgbClr val="1836B2"/>
                </a:solidFill>
                <a:latin typeface="Times New Roman" panose="02020603050405020304" pitchFamily="18" charset="0"/>
                <a:cs typeface="Times New Roman" panose="02020603050405020304" pitchFamily="18" charset="0"/>
              </a:rPr>
              <a:t>Normalisation</a:t>
            </a:r>
          </a:p>
          <a:p>
            <a:pPr marL="285750" indent="-285750">
              <a:buFont typeface="Wingdings" panose="05000000000000000000" pitchFamily="2" charset="2"/>
              <a:buChar char="Ø"/>
            </a:pPr>
            <a:r>
              <a:rPr lang="fr-FR" sz="3200" b="1" dirty="0">
                <a:solidFill>
                  <a:srgbClr val="1836B2"/>
                </a:solidFill>
                <a:latin typeface="Times New Roman" panose="02020603050405020304" pitchFamily="18" charset="0"/>
                <a:cs typeface="Times New Roman" panose="02020603050405020304" pitchFamily="18" charset="0"/>
              </a:rPr>
              <a:t>Data augmentation </a:t>
            </a:r>
          </a:p>
          <a:p>
            <a:pPr marL="285750" indent="-285750">
              <a:buFont typeface="Wingdings" panose="05000000000000000000" pitchFamily="2" charset="2"/>
              <a:buChar char="Ø"/>
            </a:pPr>
            <a:r>
              <a:rPr lang="fr-FR" sz="3200" b="1" dirty="0" err="1">
                <a:solidFill>
                  <a:srgbClr val="1836B2"/>
                </a:solidFill>
                <a:latin typeface="Times New Roman" panose="02020603050405020304" pitchFamily="18" charset="0"/>
                <a:cs typeface="Times New Roman" panose="02020603050405020304" pitchFamily="18" charset="0"/>
              </a:rPr>
              <a:t>Labelisation</a:t>
            </a:r>
            <a:r>
              <a:rPr lang="fr-FR" sz="3200" b="1" dirty="0">
                <a:solidFill>
                  <a:srgbClr val="1836B2"/>
                </a:solidFill>
                <a:latin typeface="Times New Roman" panose="02020603050405020304" pitchFamily="18" charset="0"/>
                <a:cs typeface="Times New Roman" panose="02020603050405020304" pitchFamily="18" charset="0"/>
              </a:rPr>
              <a:t> </a:t>
            </a:r>
          </a:p>
          <a:p>
            <a:r>
              <a:rPr lang="fr-FR" sz="3200" b="1" dirty="0">
                <a:solidFill>
                  <a:srgbClr val="1836B2"/>
                </a:solidFill>
              </a:rPr>
              <a:t> </a:t>
            </a:r>
            <a:endParaRPr lang="fr-FR" b="1" dirty="0">
              <a:solidFill>
                <a:srgbClr val="1836B2"/>
              </a:solidFill>
            </a:endParaRPr>
          </a:p>
        </p:txBody>
      </p:sp>
      <p:sp>
        <p:nvSpPr>
          <p:cNvPr id="9" name="ZoneTexte 8">
            <a:extLst>
              <a:ext uri="{FF2B5EF4-FFF2-40B4-BE49-F238E27FC236}">
                <a16:creationId xmlns:a16="http://schemas.microsoft.com/office/drawing/2014/main" id="{D9CCBB63-F062-183B-FCA7-86C61B20B53A}"/>
              </a:ext>
            </a:extLst>
          </p:cNvPr>
          <p:cNvSpPr txBox="1"/>
          <p:nvPr/>
        </p:nvSpPr>
        <p:spPr>
          <a:xfrm>
            <a:off x="152400" y="8522139"/>
            <a:ext cx="17907000" cy="1323439"/>
          </a:xfrm>
          <a:prstGeom prst="rect">
            <a:avLst/>
          </a:prstGeom>
          <a:noFill/>
        </p:spPr>
        <p:txBody>
          <a:bodyPr wrap="square" rtlCol="0">
            <a:spAutoFit/>
          </a:bodyPr>
          <a:lstStyle/>
          <a:p>
            <a:r>
              <a:rPr lang="fr-FR" sz="4000" b="1" dirty="0">
                <a:latin typeface="Times New Roman" panose="02020603050405020304" pitchFamily="18" charset="0"/>
                <a:cs typeface="Times New Roman" panose="02020603050405020304" pitchFamily="18" charset="0"/>
              </a:rPr>
              <a:t>NB</a:t>
            </a:r>
            <a:r>
              <a:rPr lang="fr-FR" sz="4000" dirty="0">
                <a:latin typeface="Times New Roman" panose="02020603050405020304" pitchFamily="18" charset="0"/>
                <a:cs typeface="Times New Roman" panose="02020603050405020304" pitchFamily="18" charset="0"/>
              </a:rPr>
              <a:t>: des fonctions ont été crée pour chacune des trois premières étapes, afin de les réutiliser pour la prédiction</a:t>
            </a:r>
          </a:p>
        </p:txBody>
      </p:sp>
    </p:spTree>
    <p:extLst>
      <p:ext uri="{BB962C8B-B14F-4D97-AF65-F5344CB8AC3E}">
        <p14:creationId xmlns:p14="http://schemas.microsoft.com/office/powerpoint/2010/main" val="423248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157600" y="63488"/>
            <a:ext cx="11734800" cy="1115690"/>
          </a:xfrm>
          <a:prstGeom prst="rect">
            <a:avLst/>
          </a:prstGeom>
        </p:spPr>
        <p:txBody>
          <a:bodyPr wrap="square" lIns="0" tIns="0" rIns="0" bIns="0" rtlCol="0" anchor="t">
            <a:spAutoFit/>
          </a:bodyPr>
          <a:lstStyle/>
          <a:p>
            <a:pPr marL="0" lvl="0" indent="0">
              <a:lnSpc>
                <a:spcPts val="8717"/>
              </a:lnSpc>
              <a:spcBef>
                <a:spcPct val="0"/>
              </a:spcBef>
            </a:pPr>
            <a:r>
              <a:rPr lang="en-US" sz="7925" u="none" dirty="0">
                <a:solidFill>
                  <a:srgbClr val="000000"/>
                </a:solidFill>
                <a:latin typeface="Fira Sans Semi-Bold"/>
              </a:rPr>
              <a:t>        </a:t>
            </a:r>
            <a:r>
              <a:rPr lang="en-US" sz="4000" u="none" dirty="0">
                <a:solidFill>
                  <a:srgbClr val="1836B2"/>
                </a:solidFill>
                <a:latin typeface="Fira Sans Semi-Bold"/>
              </a:rPr>
              <a:t>Le </a:t>
            </a:r>
            <a:r>
              <a:rPr lang="fr-FR" sz="4000" u="none" dirty="0">
                <a:solidFill>
                  <a:srgbClr val="1836B2"/>
                </a:solidFill>
                <a:latin typeface="Fira Sans Semi-Bold"/>
              </a:rPr>
              <a:t>redimensionnement</a:t>
            </a:r>
            <a:r>
              <a:rPr lang="en-US" sz="4000" u="none" dirty="0">
                <a:solidFill>
                  <a:srgbClr val="1836B2"/>
                </a:solidFill>
                <a:latin typeface="Fira Sans Semi-Bold"/>
              </a:rPr>
              <a:t> et le </a:t>
            </a:r>
            <a:r>
              <a:rPr lang="fr-FR" sz="4000" u="none" dirty="0">
                <a:solidFill>
                  <a:srgbClr val="1836B2"/>
                </a:solidFill>
                <a:latin typeface="Fira Sans Semi-Bold"/>
              </a:rPr>
              <a:t>recadrage</a:t>
            </a:r>
            <a:r>
              <a:rPr lang="en-US" sz="4000" u="none" dirty="0">
                <a:solidFill>
                  <a:srgbClr val="1836B2"/>
                </a:solidFill>
                <a:latin typeface="Fira Sans Semi-Bold"/>
              </a:rPr>
              <a:t> </a:t>
            </a:r>
            <a:endParaRPr lang="en-US" sz="4000" u="none" dirty="0">
              <a:solidFill>
                <a:srgbClr val="000000"/>
              </a:solidFill>
              <a:latin typeface="Fira Sans Semi-Bold"/>
            </a:endParaRPr>
          </a:p>
        </p:txBody>
      </p:sp>
      <p:grpSp>
        <p:nvGrpSpPr>
          <p:cNvPr id="11" name="Group 11"/>
          <p:cNvGrpSpPr/>
          <p:nvPr/>
        </p:nvGrpSpPr>
        <p:grpSpPr>
          <a:xfrm>
            <a:off x="-2975363" y="0"/>
            <a:ext cx="10049134" cy="8702097"/>
            <a:chOff x="0" y="0"/>
            <a:chExt cx="4282440" cy="3708400"/>
          </a:xfrm>
        </p:grpSpPr>
        <p:sp>
          <p:nvSpPr>
            <p:cNvPr id="12" name="Freeform 12"/>
            <p:cNvSpPr/>
            <p:nvPr/>
          </p:nvSpPr>
          <p:spPr>
            <a:xfrm flipH="1">
              <a:off x="0" y="0"/>
              <a:ext cx="4282440" cy="3708400"/>
            </a:xfrm>
            <a:custGeom>
              <a:avLst/>
              <a:gdLst/>
              <a:ahLst/>
              <a:cxnLst/>
              <a:rect l="l" t="t" r="r" b="b"/>
              <a:pathLst>
                <a:path w="4282440" h="3708400">
                  <a:moveTo>
                    <a:pt x="1070610" y="0"/>
                  </a:moveTo>
                  <a:lnTo>
                    <a:pt x="3211830" y="0"/>
                  </a:lnTo>
                  <a:lnTo>
                    <a:pt x="4282440" y="1854200"/>
                  </a:lnTo>
                  <a:lnTo>
                    <a:pt x="3211830" y="3708400"/>
                  </a:lnTo>
                  <a:lnTo>
                    <a:pt x="1070610" y="3708400"/>
                  </a:lnTo>
                  <a:lnTo>
                    <a:pt x="0" y="1854200"/>
                  </a:lnTo>
                  <a:close/>
                </a:path>
              </a:pathLst>
            </a:custGeom>
            <a:blipFill>
              <a:blip r:embed="rId2"/>
              <a:stretch>
                <a:fillRect l="-57527" b="-21274"/>
              </a:stretch>
            </a:blipFill>
          </p:spPr>
        </p:sp>
      </p:grpSp>
      <p:grpSp>
        <p:nvGrpSpPr>
          <p:cNvPr id="13" name="Group 13"/>
          <p:cNvGrpSpPr/>
          <p:nvPr/>
        </p:nvGrpSpPr>
        <p:grpSpPr>
          <a:xfrm rot="-10800000">
            <a:off x="3810000" y="-3456615"/>
            <a:ext cx="4711177" cy="6226137"/>
            <a:chOff x="0" y="0"/>
            <a:chExt cx="4064946" cy="5372100"/>
          </a:xfrm>
        </p:grpSpPr>
        <p:sp>
          <p:nvSpPr>
            <p:cNvPr id="14" name="Freeform 14"/>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grpSp>
        <p:nvGrpSpPr>
          <p:cNvPr id="15" name="Group 15"/>
          <p:cNvGrpSpPr/>
          <p:nvPr/>
        </p:nvGrpSpPr>
        <p:grpSpPr>
          <a:xfrm rot="-10800000">
            <a:off x="-1447800" y="7505700"/>
            <a:ext cx="4711177" cy="6226137"/>
            <a:chOff x="0" y="0"/>
            <a:chExt cx="4064946" cy="5372100"/>
          </a:xfrm>
        </p:grpSpPr>
        <p:sp>
          <p:nvSpPr>
            <p:cNvPr id="16" name="Freeform 16"/>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86C7ED"/>
            </a:solidFill>
          </p:spPr>
        </p:sp>
      </p:grpSp>
      <p:pic>
        <p:nvPicPr>
          <p:cNvPr id="2" name="Image 1">
            <a:extLst>
              <a:ext uri="{FF2B5EF4-FFF2-40B4-BE49-F238E27FC236}">
                <a16:creationId xmlns:a16="http://schemas.microsoft.com/office/drawing/2014/main" id="{7DFAF778-F034-D808-7870-B2FDAE8FD23D}"/>
              </a:ext>
            </a:extLst>
          </p:cNvPr>
          <p:cNvPicPr>
            <a:picLocks noChangeAspect="1"/>
          </p:cNvPicPr>
          <p:nvPr/>
        </p:nvPicPr>
        <p:blipFill>
          <a:blip r:embed="rId3"/>
          <a:stretch>
            <a:fillRect/>
          </a:stretch>
        </p:blipFill>
        <p:spPr>
          <a:xfrm>
            <a:off x="-1463616" y="-259932"/>
            <a:ext cx="8245416" cy="10535154"/>
          </a:xfrm>
          <a:prstGeom prst="rect">
            <a:avLst/>
          </a:prstGeom>
        </p:spPr>
      </p:pic>
      <p:sp>
        <p:nvSpPr>
          <p:cNvPr id="4" name="ZoneTexte 3">
            <a:extLst>
              <a:ext uri="{FF2B5EF4-FFF2-40B4-BE49-F238E27FC236}">
                <a16:creationId xmlns:a16="http://schemas.microsoft.com/office/drawing/2014/main" id="{7F292A47-77B1-EA89-1254-8EDB70B8D986}"/>
              </a:ext>
            </a:extLst>
          </p:cNvPr>
          <p:cNvSpPr txBox="1"/>
          <p:nvPr/>
        </p:nvSpPr>
        <p:spPr>
          <a:xfrm>
            <a:off x="7423029" y="1179178"/>
            <a:ext cx="9798171" cy="3293209"/>
          </a:xfrm>
          <a:prstGeom prst="rect">
            <a:avLst/>
          </a:prstGeom>
          <a:noFill/>
        </p:spPr>
        <p:txBody>
          <a:bodyPr wrap="square" rtlCol="0">
            <a:spAutoFit/>
          </a:bodyPr>
          <a:lstStyle/>
          <a:p>
            <a:pPr algn="just"/>
            <a:r>
              <a:rPr lang="fr-FR" sz="2800" dirty="0"/>
              <a:t>On créer une fonction pour standardiser les images.</a:t>
            </a:r>
          </a:p>
          <a:p>
            <a:pPr algn="just"/>
            <a:r>
              <a:rPr lang="fr-FR" sz="2800" dirty="0"/>
              <a:t>Nous avons utilisé la bibliothèque « </a:t>
            </a:r>
            <a:r>
              <a:rPr lang="fr-FR" sz="2800" dirty="0" err="1"/>
              <a:t>imutils</a:t>
            </a:r>
            <a:r>
              <a:rPr lang="fr-FR" sz="2800" dirty="0"/>
              <a:t> ». on découpe l'image autour de la zone d'intérêt en réduisant les zones noirs(visualiser dans les images) dans le cerveau  et puis on encadre les données en prenant le contour maximal , une taille d’image cible égal à 150.</a:t>
            </a:r>
          </a:p>
          <a:p>
            <a:endParaRPr lang="fr-FR" sz="4000" dirty="0"/>
          </a:p>
        </p:txBody>
      </p:sp>
      <p:sp>
        <p:nvSpPr>
          <p:cNvPr id="10" name="ZoneTexte 9">
            <a:extLst>
              <a:ext uri="{FF2B5EF4-FFF2-40B4-BE49-F238E27FC236}">
                <a16:creationId xmlns:a16="http://schemas.microsoft.com/office/drawing/2014/main" id="{B772CF45-CA33-5D07-FFA5-D2D3E069CFEC}"/>
              </a:ext>
            </a:extLst>
          </p:cNvPr>
          <p:cNvSpPr txBox="1"/>
          <p:nvPr/>
        </p:nvSpPr>
        <p:spPr>
          <a:xfrm>
            <a:off x="7423029" y="5207334"/>
            <a:ext cx="10627742" cy="707886"/>
          </a:xfrm>
          <a:prstGeom prst="rect">
            <a:avLst/>
          </a:prstGeom>
          <a:noFill/>
        </p:spPr>
        <p:txBody>
          <a:bodyPr wrap="square">
            <a:spAutoFit/>
          </a:bodyPr>
          <a:lstStyle/>
          <a:p>
            <a:r>
              <a:rPr lang="fr-FR" sz="4000" u="none" dirty="0">
                <a:solidFill>
                  <a:srgbClr val="1836B2"/>
                </a:solidFill>
                <a:latin typeface="Fira Sans Semi-Bold"/>
              </a:rPr>
              <a:t>Normalisation  </a:t>
            </a:r>
            <a:endParaRPr lang="fr-FR" sz="1600" dirty="0">
              <a:solidFill>
                <a:srgbClr val="1836B2"/>
              </a:solidFill>
            </a:endParaRPr>
          </a:p>
        </p:txBody>
      </p:sp>
      <p:sp>
        <p:nvSpPr>
          <p:cNvPr id="20" name="ZoneTexte 19">
            <a:extLst>
              <a:ext uri="{FF2B5EF4-FFF2-40B4-BE49-F238E27FC236}">
                <a16:creationId xmlns:a16="http://schemas.microsoft.com/office/drawing/2014/main" id="{F7A29B79-AB18-8A7B-6E7E-0608C8DF3850}"/>
              </a:ext>
            </a:extLst>
          </p:cNvPr>
          <p:cNvSpPr txBox="1"/>
          <p:nvPr/>
        </p:nvSpPr>
        <p:spPr>
          <a:xfrm>
            <a:off x="7185800" y="6040920"/>
            <a:ext cx="10864971" cy="3108543"/>
          </a:xfrm>
          <a:prstGeom prst="rect">
            <a:avLst/>
          </a:prstGeom>
          <a:noFill/>
        </p:spPr>
        <p:txBody>
          <a:bodyPr wrap="square">
            <a:spAutoFit/>
          </a:bodyPr>
          <a:lstStyle/>
          <a:p>
            <a:r>
              <a:rPr lang="fr-FR" sz="2800" dirty="0"/>
              <a:t>Les pixels des images allant de 0 à 255, nous allons les normalisés pour accélérer l’apprentissage de nos différents modèles et éviter que les modèles soient biaisés en faveur de certaines classes . Pour cela nous utiliserons la fonction « </a:t>
            </a:r>
            <a:r>
              <a:rPr lang="fr-FR" sz="2800" dirty="0" err="1"/>
              <a:t>normalize_img</a:t>
            </a:r>
            <a:r>
              <a:rPr lang="fr-FR" sz="2800" dirty="0"/>
              <a:t> » qui prend en entrée une liste de tableaux </a:t>
            </a:r>
            <a:r>
              <a:rPr lang="fr-FR" sz="2800" dirty="0" err="1"/>
              <a:t>NumPy</a:t>
            </a:r>
            <a:r>
              <a:rPr lang="fr-FR" sz="2800" dirty="0"/>
              <a:t> représentant des images et retourne une liste d'images normalisées où chaque pixel de chaque image est mis à l'échelle entre 0 et 1 en divisant sa valeur par 255</a:t>
            </a:r>
          </a:p>
        </p:txBody>
      </p:sp>
    </p:spTree>
    <p:extLst>
      <p:ext uri="{BB962C8B-B14F-4D97-AF65-F5344CB8AC3E}">
        <p14:creationId xmlns:p14="http://schemas.microsoft.com/office/powerpoint/2010/main" val="102458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6514670" y="-607851"/>
            <a:ext cx="6248315" cy="11807502"/>
            <a:chOff x="2649748" y="0"/>
            <a:chExt cx="7549296" cy="15743335"/>
          </a:xfrm>
        </p:grpSpPr>
        <p:sp>
          <p:nvSpPr>
            <p:cNvPr id="8" name="Freeform 8"/>
            <p:cNvSpPr/>
            <p:nvPr/>
          </p:nvSpPr>
          <p:spPr>
            <a:xfrm flipV="1">
              <a:off x="2649748" y="0"/>
              <a:ext cx="7549296" cy="5619078"/>
            </a:xfrm>
            <a:custGeom>
              <a:avLst/>
              <a:gdLst/>
              <a:ahLst/>
              <a:cxnLst/>
              <a:rect l="l" t="t" r="r" b="b"/>
              <a:pathLst>
                <a:path w="10199044" h="5823319">
                  <a:moveTo>
                    <a:pt x="0" y="5823319"/>
                  </a:moveTo>
                  <a:lnTo>
                    <a:pt x="10199044" y="5823319"/>
                  </a:lnTo>
                  <a:lnTo>
                    <a:pt x="10199044" y="0"/>
                  </a:lnTo>
                  <a:lnTo>
                    <a:pt x="0" y="0"/>
                  </a:lnTo>
                  <a:lnTo>
                    <a:pt x="0" y="5823319"/>
                  </a:lnTo>
                  <a:close/>
                </a:path>
              </a:pathLst>
            </a:custGeom>
            <a:blipFill>
              <a:blip r:embed="rId2">
                <a:extLst>
                  <a:ext uri="{96DAC541-7B7A-43D3-8B79-37D633B846F1}">
                    <asvg:svgBlip xmlns="" xmlns:asvg="http://schemas.microsoft.com/office/drawing/2016/SVG/main" r:embed="rId3"/>
                  </a:ext>
                </a:extLst>
              </a:blip>
              <a:stretch>
                <a:fillRect t="-51576"/>
              </a:stretch>
            </a:blipFill>
          </p:spPr>
        </p:sp>
        <p:grpSp>
          <p:nvGrpSpPr>
            <p:cNvPr id="9" name="Group 9"/>
            <p:cNvGrpSpPr/>
            <p:nvPr/>
          </p:nvGrpSpPr>
          <p:grpSpPr>
            <a:xfrm rot="-10800000">
              <a:off x="3341293" y="4627852"/>
              <a:ext cx="5758335" cy="11115483"/>
              <a:chOff x="1799239" y="-77975"/>
              <a:chExt cx="2566210" cy="4953630"/>
            </a:xfrm>
          </p:grpSpPr>
          <p:sp>
            <p:nvSpPr>
              <p:cNvPr id="10" name="Freeform 10"/>
              <p:cNvSpPr/>
              <p:nvPr/>
            </p:nvSpPr>
            <p:spPr>
              <a:xfrm>
                <a:off x="1799239" y="-77975"/>
                <a:ext cx="2566210" cy="4953630"/>
              </a:xfrm>
              <a:custGeom>
                <a:avLst/>
                <a:gdLst/>
                <a:ahLst/>
                <a:cxnLst/>
                <a:rect l="l" t="t" r="r" b="b"/>
                <a:pathLst>
                  <a:path w="4911651" h="5372100">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sp>
        <p:nvSpPr>
          <p:cNvPr id="2" name="Rectangle 1">
            <a:extLst>
              <a:ext uri="{FF2B5EF4-FFF2-40B4-BE49-F238E27FC236}">
                <a16:creationId xmlns:a16="http://schemas.microsoft.com/office/drawing/2014/main" id="{AF9D9179-4BDC-468E-B40D-10F821152F6A}"/>
              </a:ext>
            </a:extLst>
          </p:cNvPr>
          <p:cNvSpPr/>
          <p:nvPr/>
        </p:nvSpPr>
        <p:spPr>
          <a:xfrm flipH="1">
            <a:off x="8475643" y="304800"/>
            <a:ext cx="45719" cy="9982200"/>
          </a:xfrm>
          <a:prstGeom prst="rect">
            <a:avLst/>
          </a:prstGeom>
          <a:solidFill>
            <a:srgbClr val="1836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extBox 3">
            <a:extLst>
              <a:ext uri="{FF2B5EF4-FFF2-40B4-BE49-F238E27FC236}">
                <a16:creationId xmlns:a16="http://schemas.microsoft.com/office/drawing/2014/main" id="{7DAB5144-527A-E953-2BC9-12962961081C}"/>
              </a:ext>
            </a:extLst>
          </p:cNvPr>
          <p:cNvSpPr txBox="1"/>
          <p:nvPr/>
        </p:nvSpPr>
        <p:spPr>
          <a:xfrm>
            <a:off x="7496933" y="0"/>
            <a:ext cx="11734800" cy="1115690"/>
          </a:xfrm>
          <a:prstGeom prst="rect">
            <a:avLst/>
          </a:prstGeom>
        </p:spPr>
        <p:txBody>
          <a:bodyPr wrap="square" lIns="0" tIns="0" rIns="0" bIns="0" rtlCol="0" anchor="t">
            <a:spAutoFit/>
          </a:bodyPr>
          <a:lstStyle/>
          <a:p>
            <a:pPr marL="0" lvl="0" indent="0">
              <a:lnSpc>
                <a:spcPts val="8717"/>
              </a:lnSpc>
              <a:spcBef>
                <a:spcPct val="0"/>
              </a:spcBef>
            </a:pPr>
            <a:r>
              <a:rPr lang="en-US" sz="7925" u="none" dirty="0">
                <a:solidFill>
                  <a:srgbClr val="000000"/>
                </a:solidFill>
                <a:latin typeface="Fira Sans Semi-Bold"/>
              </a:rPr>
              <a:t>        </a:t>
            </a:r>
            <a:r>
              <a:rPr lang="fr-FR" sz="4000" u="none" dirty="0">
                <a:solidFill>
                  <a:srgbClr val="1836B2"/>
                </a:solidFill>
                <a:latin typeface="Fira Sans Semi-Bold"/>
              </a:rPr>
              <a:t>Data augmentation </a:t>
            </a:r>
            <a:endParaRPr lang="en-US" sz="4000" u="none" dirty="0">
              <a:solidFill>
                <a:srgbClr val="000000"/>
              </a:solidFill>
              <a:latin typeface="Fira Sans Semi-Bold"/>
            </a:endParaRPr>
          </a:p>
        </p:txBody>
      </p:sp>
      <p:sp>
        <p:nvSpPr>
          <p:cNvPr id="4" name="ZoneTexte 3">
            <a:extLst>
              <a:ext uri="{FF2B5EF4-FFF2-40B4-BE49-F238E27FC236}">
                <a16:creationId xmlns:a16="http://schemas.microsoft.com/office/drawing/2014/main" id="{5AB37C86-607B-3BFE-EE9D-EDC2227EB6E1}"/>
              </a:ext>
            </a:extLst>
          </p:cNvPr>
          <p:cNvSpPr txBox="1"/>
          <p:nvPr/>
        </p:nvSpPr>
        <p:spPr>
          <a:xfrm>
            <a:off x="8498502" y="1033651"/>
            <a:ext cx="9919042" cy="5693866"/>
          </a:xfrm>
          <a:prstGeom prst="rect">
            <a:avLst/>
          </a:prstGeom>
          <a:noFill/>
        </p:spPr>
        <p:txBody>
          <a:bodyPr wrap="square" rtlCol="0">
            <a:spAutoFit/>
          </a:bodyPr>
          <a:lstStyle/>
          <a:p>
            <a:pPr algn="just"/>
            <a:r>
              <a:rPr lang="fr-FR" sz="2800" dirty="0"/>
              <a:t>Etant dans le domaine de l’imagerie médical (image des cerveaux humain) et nos données sources ne variant pratiquement pas, nous augmentons les données enfin d’avoir une grande base de données d’entrainement ce qui permettra nos modèles à mieux se généraliser aux données invisibles et à améliorer ses performances globales dans des environnements réels. Par ailleurs, l'augmentation des données est très bénéfique dans notre cas car elle permettra de résoudre simultanément le problème de distribution déséquilibrée des données. Pour son application, Nous avons écrit une fonction qui génère des images pour obtenir au final un jeu d'entraînement avec des classes équilibrées. De ce fait, nous avons obtenu le résultat ci-dessous.</a:t>
            </a:r>
          </a:p>
          <a:p>
            <a:pPr algn="just"/>
            <a:endParaRPr lang="fr-FR" sz="2800" dirty="0"/>
          </a:p>
        </p:txBody>
      </p:sp>
      <p:sp>
        <p:nvSpPr>
          <p:cNvPr id="14" name="ZoneTexte 13">
            <a:extLst>
              <a:ext uri="{FF2B5EF4-FFF2-40B4-BE49-F238E27FC236}">
                <a16:creationId xmlns:a16="http://schemas.microsoft.com/office/drawing/2014/main" id="{C0359C95-A4EB-78FF-66D6-94A569E44715}"/>
              </a:ext>
            </a:extLst>
          </p:cNvPr>
          <p:cNvSpPr txBox="1"/>
          <p:nvPr/>
        </p:nvSpPr>
        <p:spPr>
          <a:xfrm>
            <a:off x="-152400" y="575609"/>
            <a:ext cx="10627742" cy="707886"/>
          </a:xfrm>
          <a:prstGeom prst="rect">
            <a:avLst/>
          </a:prstGeom>
          <a:noFill/>
        </p:spPr>
        <p:txBody>
          <a:bodyPr wrap="square">
            <a:spAutoFit/>
          </a:bodyPr>
          <a:lstStyle/>
          <a:p>
            <a:r>
              <a:rPr lang="fr-FR" sz="4000" u="none" dirty="0">
                <a:solidFill>
                  <a:srgbClr val="1836B2"/>
                </a:solidFill>
                <a:latin typeface="Fira Sans Semi-Bold"/>
              </a:rPr>
              <a:t>     </a:t>
            </a:r>
            <a:r>
              <a:rPr lang="fr-FR" sz="4000" u="none" dirty="0" err="1">
                <a:solidFill>
                  <a:srgbClr val="1836B2"/>
                </a:solidFill>
                <a:latin typeface="Fira Sans Semi-Bold"/>
              </a:rPr>
              <a:t>Labelisation</a:t>
            </a:r>
            <a:r>
              <a:rPr lang="fr-FR" sz="4000" u="none" dirty="0">
                <a:solidFill>
                  <a:srgbClr val="1836B2"/>
                </a:solidFill>
                <a:latin typeface="Fira Sans Semi-Bold"/>
              </a:rPr>
              <a:t> </a:t>
            </a:r>
            <a:endParaRPr lang="fr-FR" sz="1600" dirty="0">
              <a:solidFill>
                <a:srgbClr val="1836B2"/>
              </a:solidFill>
            </a:endParaRPr>
          </a:p>
        </p:txBody>
      </p:sp>
      <p:sp>
        <p:nvSpPr>
          <p:cNvPr id="20" name="ZoneTexte 19">
            <a:extLst>
              <a:ext uri="{FF2B5EF4-FFF2-40B4-BE49-F238E27FC236}">
                <a16:creationId xmlns:a16="http://schemas.microsoft.com/office/drawing/2014/main" id="{6EBCA5A8-654A-C241-5D52-281B8324E860}"/>
              </a:ext>
            </a:extLst>
          </p:cNvPr>
          <p:cNvSpPr txBox="1"/>
          <p:nvPr/>
        </p:nvSpPr>
        <p:spPr>
          <a:xfrm>
            <a:off x="120049" y="6057900"/>
            <a:ext cx="8371528" cy="2677656"/>
          </a:xfrm>
          <a:prstGeom prst="rect">
            <a:avLst/>
          </a:prstGeom>
          <a:noFill/>
        </p:spPr>
        <p:txBody>
          <a:bodyPr wrap="square">
            <a:spAutoFit/>
          </a:bodyPr>
          <a:lstStyle/>
          <a:p>
            <a:pPr algn="just"/>
            <a:r>
              <a:rPr lang="fr-FR" sz="2800" dirty="0"/>
              <a:t>Afin de représenter chaque classe sous forme numérique permettant à l’algorithme de traiter les données de manière efficace. Nous avons attribué des étiquettes à chaque classe en leur associant un chiffre correspondant (0 pour </a:t>
            </a:r>
            <a:r>
              <a:rPr lang="fr-FR" sz="2800" dirty="0" err="1"/>
              <a:t>notumor</a:t>
            </a:r>
            <a:r>
              <a:rPr lang="fr-FR" sz="2800" dirty="0"/>
              <a:t>, 1 pour </a:t>
            </a:r>
            <a:r>
              <a:rPr lang="fr-FR" sz="2800" dirty="0" err="1"/>
              <a:t>glioma</a:t>
            </a:r>
            <a:r>
              <a:rPr lang="fr-FR" sz="2800" dirty="0"/>
              <a:t>, 2 pour </a:t>
            </a:r>
            <a:r>
              <a:rPr lang="fr-FR" sz="2800" dirty="0" err="1"/>
              <a:t>meningioma</a:t>
            </a:r>
            <a:r>
              <a:rPr lang="fr-FR" sz="2800" dirty="0"/>
              <a:t>, et 3 pour </a:t>
            </a:r>
            <a:r>
              <a:rPr lang="fr-FR" sz="2800" dirty="0" err="1"/>
              <a:t>pituitary</a:t>
            </a:r>
            <a:r>
              <a:rPr lang="fr-FR" sz="2800" dirty="0"/>
              <a:t>).</a:t>
            </a:r>
          </a:p>
        </p:txBody>
      </p:sp>
      <p:pic>
        <p:nvPicPr>
          <p:cNvPr id="26" name="Image 25">
            <a:extLst>
              <a:ext uri="{FF2B5EF4-FFF2-40B4-BE49-F238E27FC236}">
                <a16:creationId xmlns:a16="http://schemas.microsoft.com/office/drawing/2014/main" id="{E6AC217A-B556-D3C4-5CE3-9790A67DD8B5}"/>
              </a:ext>
            </a:extLst>
          </p:cNvPr>
          <p:cNvPicPr>
            <a:picLocks noChangeAspect="1"/>
          </p:cNvPicPr>
          <p:nvPr/>
        </p:nvPicPr>
        <p:blipFill>
          <a:blip r:embed="rId4"/>
          <a:stretch>
            <a:fillRect/>
          </a:stretch>
        </p:blipFill>
        <p:spPr>
          <a:xfrm>
            <a:off x="120049" y="1723541"/>
            <a:ext cx="8000713" cy="3134501"/>
          </a:xfrm>
          <a:prstGeom prst="rect">
            <a:avLst/>
          </a:prstGeom>
        </p:spPr>
      </p:pic>
      <p:pic>
        <p:nvPicPr>
          <p:cNvPr id="5" name="Image 4"/>
          <p:cNvPicPr>
            <a:picLocks noChangeAspect="1"/>
          </p:cNvPicPr>
          <p:nvPr/>
        </p:nvPicPr>
        <p:blipFill>
          <a:blip r:embed="rId5"/>
          <a:stretch>
            <a:fillRect/>
          </a:stretch>
        </p:blipFill>
        <p:spPr>
          <a:xfrm>
            <a:off x="8538804" y="6498454"/>
            <a:ext cx="9749196" cy="3598046"/>
          </a:xfrm>
          <a:prstGeom prst="rect">
            <a:avLst/>
          </a:prstGeom>
        </p:spPr>
      </p:pic>
    </p:spTree>
    <p:extLst>
      <p:ext uri="{BB962C8B-B14F-4D97-AF65-F5344CB8AC3E}">
        <p14:creationId xmlns:p14="http://schemas.microsoft.com/office/powerpoint/2010/main" val="3026150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9882796" y="571500"/>
            <a:ext cx="7620000" cy="2596416"/>
          </a:xfrm>
          <a:prstGeom prst="rect">
            <a:avLst/>
          </a:prstGeom>
        </p:spPr>
        <p:txBody>
          <a:bodyPr wrap="square" lIns="0" tIns="0" rIns="0" bIns="0" rtlCol="0" anchor="t">
            <a:spAutoFit/>
          </a:bodyPr>
          <a:lstStyle/>
          <a:p>
            <a:pPr lvl="0">
              <a:lnSpc>
                <a:spcPct val="107000"/>
              </a:lnSpc>
            </a:pPr>
            <a:r>
              <a:rPr lang="fr-FR" sz="3200" dirty="0">
                <a:effectLst/>
                <a:latin typeface="Arial" panose="020B0604020202020204" pitchFamily="34" charset="0"/>
                <a:ea typeface="Calibri" panose="020F0502020204030204" pitchFamily="34" charset="0"/>
                <a:cs typeface="Arial" panose="020B0604020202020204" pitchFamily="34" charset="0"/>
              </a:rPr>
              <a:t>Nos données étaient divisé en 3 parties</a:t>
            </a:r>
            <a:r>
              <a:rPr lang="fr-FR" sz="3200" dirty="0">
                <a:solidFill>
                  <a:srgbClr val="1836B2"/>
                </a:solidFill>
                <a:effectLst/>
                <a:latin typeface="Arial" panose="020B0604020202020204" pitchFamily="34" charset="0"/>
                <a:ea typeface="Calibri" panose="020F0502020204030204" pitchFamily="34" charset="0"/>
                <a:cs typeface="Arial" panose="020B0604020202020204" pitchFamily="34" charset="0"/>
              </a:rPr>
              <a:t>:</a:t>
            </a:r>
          </a:p>
          <a:p>
            <a:pPr marL="457200" lvl="0" indent="-457200">
              <a:lnSpc>
                <a:spcPct val="107000"/>
              </a:lnSpc>
              <a:buFont typeface="Arial" panose="020B0604020202020204" pitchFamily="34" charset="0"/>
              <a:buChar char="•"/>
            </a:pPr>
            <a:r>
              <a:rPr lang="fr-FR" sz="3200" dirty="0">
                <a:solidFill>
                  <a:srgbClr val="1836B2"/>
                </a:solidFill>
                <a:latin typeface="Arial" panose="020B0604020202020204" pitchFamily="34" charset="0"/>
                <a:ea typeface="Calibri" panose="020F0502020204030204" pitchFamily="34" charset="0"/>
                <a:cs typeface="Arial" panose="020B0604020202020204" pitchFamily="34" charset="0"/>
              </a:rPr>
              <a:t>Le train </a:t>
            </a:r>
          </a:p>
          <a:p>
            <a:pPr marL="457200" lvl="0" indent="-457200">
              <a:lnSpc>
                <a:spcPct val="107000"/>
              </a:lnSpc>
              <a:buFont typeface="Arial" panose="020B0604020202020204" pitchFamily="34" charset="0"/>
              <a:buChar char="•"/>
            </a:pPr>
            <a:r>
              <a:rPr lang="fr-FR" sz="3200" dirty="0">
                <a:solidFill>
                  <a:srgbClr val="1836B2"/>
                </a:solidFill>
                <a:effectLst/>
                <a:latin typeface="Arial" panose="020B0604020202020204" pitchFamily="34" charset="0"/>
                <a:ea typeface="Calibri" panose="020F0502020204030204" pitchFamily="34" charset="0"/>
                <a:cs typeface="Arial" panose="020B0604020202020204" pitchFamily="34" charset="0"/>
              </a:rPr>
              <a:t>Le tes</a:t>
            </a:r>
            <a:r>
              <a:rPr lang="fr-FR" sz="3200" dirty="0">
                <a:solidFill>
                  <a:srgbClr val="1836B2"/>
                </a:solidFill>
                <a:latin typeface="Arial" panose="020B0604020202020204" pitchFamily="34" charset="0"/>
                <a:ea typeface="Calibri" panose="020F0502020204030204" pitchFamily="34" charset="0"/>
                <a:cs typeface="Arial" panose="020B0604020202020204" pitchFamily="34" charset="0"/>
              </a:rPr>
              <a:t>t </a:t>
            </a:r>
          </a:p>
          <a:p>
            <a:pPr marL="457200" lvl="0" indent="-457200">
              <a:lnSpc>
                <a:spcPct val="107000"/>
              </a:lnSpc>
              <a:buFont typeface="Arial" panose="020B0604020202020204" pitchFamily="34" charset="0"/>
              <a:buChar char="•"/>
            </a:pPr>
            <a:r>
              <a:rPr lang="fr-FR" sz="3200" dirty="0">
                <a:solidFill>
                  <a:srgbClr val="1836B2"/>
                </a:solidFill>
                <a:latin typeface="Arial" panose="020B0604020202020204" pitchFamily="34" charset="0"/>
                <a:ea typeface="Calibri" panose="020F0502020204030204" pitchFamily="34" charset="0"/>
                <a:cs typeface="Arial" panose="020B0604020202020204" pitchFamily="34" charset="0"/>
              </a:rPr>
              <a:t>La validation(30% des données de train)</a:t>
            </a:r>
            <a:endParaRPr lang="fr-FR" sz="3200" dirty="0">
              <a:solidFill>
                <a:srgbClr val="1836B2"/>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18" name="Group 18"/>
          <p:cNvGrpSpPr/>
          <p:nvPr/>
        </p:nvGrpSpPr>
        <p:grpSpPr>
          <a:xfrm rot="-10800000">
            <a:off x="-2077017" y="-1485900"/>
            <a:ext cx="9822161" cy="6226137"/>
            <a:chOff x="0" y="0"/>
            <a:chExt cx="8474859" cy="5372100"/>
          </a:xfrm>
        </p:grpSpPr>
        <p:sp>
          <p:nvSpPr>
            <p:cNvPr id="19" name="Freeform 1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id="20" name="Group 20"/>
          <p:cNvGrpSpPr/>
          <p:nvPr/>
        </p:nvGrpSpPr>
        <p:grpSpPr>
          <a:xfrm>
            <a:off x="-2703501" y="800100"/>
            <a:ext cx="11075127" cy="10287000"/>
            <a:chOff x="0" y="0"/>
            <a:chExt cx="5783678" cy="5372100"/>
          </a:xfrm>
        </p:grpSpPr>
        <p:sp>
          <p:nvSpPr>
            <p:cNvPr id="21" name="Freeform 21"/>
            <p:cNvSpPr/>
            <p:nvPr/>
          </p:nvSpPr>
          <p:spPr>
            <a:xfrm>
              <a:off x="0" y="0"/>
              <a:ext cx="5783678" cy="5372100"/>
            </a:xfrm>
            <a:custGeom>
              <a:avLst/>
              <a:gdLst/>
              <a:ahLst/>
              <a:cxnLst/>
              <a:rect l="l" t="t" r="r" b="b"/>
              <a:pathLst>
                <a:path w="5783678" h="5372100">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id="22" name="TextBox 22"/>
          <p:cNvSpPr txBox="1"/>
          <p:nvPr/>
        </p:nvSpPr>
        <p:spPr>
          <a:xfrm>
            <a:off x="539710" y="3961510"/>
            <a:ext cx="5708690" cy="3046988"/>
          </a:xfrm>
          <a:prstGeom prst="rect">
            <a:avLst/>
          </a:prstGeom>
        </p:spPr>
        <p:txBody>
          <a:bodyPr wrap="square" lIns="0" tIns="0" rIns="0" bIns="0" rtlCol="0" anchor="t">
            <a:spAutoFit/>
          </a:bodyPr>
          <a:lstStyle/>
          <a:p>
            <a:pPr lvl="0"/>
            <a:r>
              <a:rPr lang="fr-FR" sz="6600" b="1" dirty="0">
                <a:solidFill>
                  <a:schemeClr val="bg1"/>
                </a:solidFill>
              </a:rPr>
              <a:t>Modélisation et évaluation du modèle</a:t>
            </a:r>
          </a:p>
        </p:txBody>
      </p:sp>
      <p:sp>
        <p:nvSpPr>
          <p:cNvPr id="2" name="ZoneTexte 1">
            <a:extLst>
              <a:ext uri="{FF2B5EF4-FFF2-40B4-BE49-F238E27FC236}">
                <a16:creationId xmlns:a16="http://schemas.microsoft.com/office/drawing/2014/main" id="{30C23E57-3675-68F1-1621-5CA503B69794}"/>
              </a:ext>
            </a:extLst>
          </p:cNvPr>
          <p:cNvSpPr txBox="1"/>
          <p:nvPr/>
        </p:nvSpPr>
        <p:spPr>
          <a:xfrm>
            <a:off x="8839200" y="4700174"/>
            <a:ext cx="9448800" cy="1569660"/>
          </a:xfrm>
          <a:prstGeom prst="rect">
            <a:avLst/>
          </a:prstGeom>
          <a:noFill/>
        </p:spPr>
        <p:txBody>
          <a:bodyPr wrap="square" rtlCol="0">
            <a:spAutoFit/>
          </a:bodyPr>
          <a:lstStyle/>
          <a:p>
            <a:r>
              <a:rPr lang="fr-FR" sz="3200" dirty="0">
                <a:solidFill>
                  <a:srgbClr val="1836B2"/>
                </a:solidFill>
              </a:rPr>
              <a:t>les ensembles d'entraînement et de validation </a:t>
            </a:r>
            <a:r>
              <a:rPr lang="fr-FR" sz="3200" dirty="0"/>
              <a:t>pour entraîner les modèles et s’assurer qu’ils n’ont pas sous-appris ou surappris </a:t>
            </a:r>
          </a:p>
        </p:txBody>
      </p:sp>
      <p:sp>
        <p:nvSpPr>
          <p:cNvPr id="9" name="ZoneTexte 8">
            <a:extLst>
              <a:ext uri="{FF2B5EF4-FFF2-40B4-BE49-F238E27FC236}">
                <a16:creationId xmlns:a16="http://schemas.microsoft.com/office/drawing/2014/main" id="{5997455B-FB85-5D98-0B8C-6E78DF1911CA}"/>
              </a:ext>
            </a:extLst>
          </p:cNvPr>
          <p:cNvSpPr txBox="1"/>
          <p:nvPr/>
        </p:nvSpPr>
        <p:spPr>
          <a:xfrm>
            <a:off x="9372600" y="7277100"/>
            <a:ext cx="8610600" cy="1077218"/>
          </a:xfrm>
          <a:prstGeom prst="rect">
            <a:avLst/>
          </a:prstGeom>
          <a:noFill/>
        </p:spPr>
        <p:txBody>
          <a:bodyPr wrap="square">
            <a:spAutoFit/>
          </a:bodyPr>
          <a:lstStyle/>
          <a:p>
            <a:r>
              <a:rPr lang="fr-FR" sz="3200" dirty="0">
                <a:solidFill>
                  <a:srgbClr val="1836B2"/>
                </a:solidFill>
              </a:rPr>
              <a:t>L'ensemble de test </a:t>
            </a:r>
            <a:r>
              <a:rPr lang="fr-FR" sz="3200" dirty="0"/>
              <a:t>est utilisé pour évaluer la performance finale du modèle choisis.</a:t>
            </a:r>
          </a:p>
        </p:txBody>
      </p:sp>
    </p:spTree>
    <p:extLst>
      <p:ext uri="{BB962C8B-B14F-4D97-AF65-F5344CB8AC3E}">
        <p14:creationId xmlns:p14="http://schemas.microsoft.com/office/powerpoint/2010/main" val="3431601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742511"/>
          </a:xfrm>
          <a:prstGeom prst="rect">
            <a:avLst/>
          </a:prstGeom>
        </p:spPr>
        <p:txBody>
          <a:bodyPr lIns="0" tIns="0" rIns="0" bIns="0" rtlCol="0" anchor="t">
            <a:spAutoFit/>
          </a:bodyPr>
          <a:lstStyle/>
          <a:p>
            <a:pPr marL="0" lvl="0" indent="0">
              <a:lnSpc>
                <a:spcPts val="5599"/>
              </a:lnSpc>
              <a:spcBef>
                <a:spcPct val="0"/>
              </a:spcBef>
            </a:pPr>
            <a:r>
              <a:rPr lang="fr-FR" sz="6000" u="none" dirty="0" err="1">
                <a:solidFill>
                  <a:srgbClr val="FFFFFF"/>
                </a:solidFill>
                <a:latin typeface="Fira Sans Medium"/>
              </a:rPr>
              <a:t>Modèlisation</a:t>
            </a:r>
            <a:endParaRPr lang="fr-FR" sz="6000" u="none" dirty="0">
              <a:solidFill>
                <a:srgbClr val="FFFFFF"/>
              </a:solidFill>
              <a:latin typeface="Fira Sans Medium"/>
            </a:endParaRP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19" name="ZoneTexte 18">
            <a:extLst>
              <a:ext uri="{FF2B5EF4-FFF2-40B4-BE49-F238E27FC236}">
                <a16:creationId xmlns:a16="http://schemas.microsoft.com/office/drawing/2014/main" id="{2F85FB92-30FF-0AC0-EE5E-B558D8F7B59A}"/>
              </a:ext>
            </a:extLst>
          </p:cNvPr>
          <p:cNvSpPr txBox="1"/>
          <p:nvPr/>
        </p:nvSpPr>
        <p:spPr>
          <a:xfrm>
            <a:off x="0" y="2886210"/>
            <a:ext cx="8153400" cy="954107"/>
          </a:xfrm>
          <a:prstGeom prst="rect">
            <a:avLst/>
          </a:prstGeom>
          <a:noFill/>
        </p:spPr>
        <p:txBody>
          <a:bodyPr wrap="square" rtlCol="0">
            <a:spAutoFit/>
          </a:bodyPr>
          <a:lstStyle/>
          <a:p>
            <a:pPr algn="just"/>
            <a:r>
              <a:rPr lang="fr-FR" sz="2800" dirty="0">
                <a:latin typeface="Times New Roman" panose="02020603050405020304" pitchFamily="18" charset="0"/>
                <a:cs typeface="Times New Roman" panose="02020603050405020304" pitchFamily="18" charset="0"/>
              </a:rPr>
              <a:t>Pour la modélisation, nous avons utilisé un réseaux de neurones et deux transfert Learning respectivement:</a:t>
            </a:r>
          </a:p>
        </p:txBody>
      </p:sp>
      <p:sp>
        <p:nvSpPr>
          <p:cNvPr id="20" name="ZoneTexte 19">
            <a:extLst>
              <a:ext uri="{FF2B5EF4-FFF2-40B4-BE49-F238E27FC236}">
                <a16:creationId xmlns:a16="http://schemas.microsoft.com/office/drawing/2014/main" id="{456B9D0B-D146-1BEE-8532-FF53DC84B739}"/>
              </a:ext>
            </a:extLst>
          </p:cNvPr>
          <p:cNvSpPr txBox="1"/>
          <p:nvPr/>
        </p:nvSpPr>
        <p:spPr>
          <a:xfrm>
            <a:off x="-51041" y="4447482"/>
            <a:ext cx="4114800" cy="523220"/>
          </a:xfrm>
          <a:prstGeom prst="rect">
            <a:avLst/>
          </a:prstGeom>
          <a:noFill/>
        </p:spPr>
        <p:txBody>
          <a:bodyPr wrap="square" rtlCol="0">
            <a:spAutoFit/>
          </a:bodyPr>
          <a:lstStyle/>
          <a:p>
            <a:pPr marL="285750" indent="-285750">
              <a:buFont typeface="Wingdings" panose="05000000000000000000" pitchFamily="2" charset="2"/>
              <a:buChar char="Ø"/>
            </a:pPr>
            <a:r>
              <a:rPr lang="fr-FR" sz="2800" b="1" dirty="0">
                <a:solidFill>
                  <a:srgbClr val="1836B2"/>
                </a:solidFill>
              </a:rPr>
              <a:t>VGG-19</a:t>
            </a:r>
            <a:endParaRPr lang="fr-FR" sz="1400" b="1" dirty="0">
              <a:solidFill>
                <a:srgbClr val="1836B2"/>
              </a:solidFill>
            </a:endParaRPr>
          </a:p>
        </p:txBody>
      </p:sp>
      <p:sp>
        <p:nvSpPr>
          <p:cNvPr id="21" name="ZoneTexte 20">
            <a:extLst>
              <a:ext uri="{FF2B5EF4-FFF2-40B4-BE49-F238E27FC236}">
                <a16:creationId xmlns:a16="http://schemas.microsoft.com/office/drawing/2014/main" id="{1CFD2D21-54B5-F05D-5137-0B11FD13E5E3}"/>
              </a:ext>
            </a:extLst>
          </p:cNvPr>
          <p:cNvSpPr txBox="1"/>
          <p:nvPr/>
        </p:nvSpPr>
        <p:spPr>
          <a:xfrm>
            <a:off x="25152" y="3896887"/>
            <a:ext cx="4114800" cy="523220"/>
          </a:xfrm>
          <a:prstGeom prst="rect">
            <a:avLst/>
          </a:prstGeom>
          <a:noFill/>
        </p:spPr>
        <p:txBody>
          <a:bodyPr wrap="square" rtlCol="0">
            <a:spAutoFit/>
          </a:bodyPr>
          <a:lstStyle/>
          <a:p>
            <a:pPr marL="285750" indent="-285750">
              <a:buFont typeface="Wingdings" panose="05000000000000000000" pitchFamily="2" charset="2"/>
              <a:buChar char="Ø"/>
            </a:pPr>
            <a:r>
              <a:rPr lang="fr-FR" sz="2800" b="1" dirty="0" smtClean="0">
                <a:solidFill>
                  <a:srgbClr val="1836B2"/>
                </a:solidFill>
              </a:rPr>
              <a:t>CNN (</a:t>
            </a:r>
            <a:r>
              <a:rPr lang="fr-FR" sz="2800" b="1" dirty="0" err="1" smtClean="0">
                <a:solidFill>
                  <a:srgbClr val="1836B2"/>
                </a:solidFill>
              </a:rPr>
              <a:t>Xception</a:t>
            </a:r>
            <a:r>
              <a:rPr lang="fr-FR" sz="2800" b="1" dirty="0" smtClean="0">
                <a:solidFill>
                  <a:srgbClr val="1836B2"/>
                </a:solidFill>
              </a:rPr>
              <a:t> modifié)</a:t>
            </a:r>
            <a:endParaRPr lang="fr-FR" sz="2800" b="1" dirty="0">
              <a:solidFill>
                <a:srgbClr val="1836B2"/>
              </a:solidFill>
            </a:endParaRPr>
          </a:p>
        </p:txBody>
      </p:sp>
      <p:sp>
        <p:nvSpPr>
          <p:cNvPr id="22" name="ZoneTexte 21">
            <a:extLst>
              <a:ext uri="{FF2B5EF4-FFF2-40B4-BE49-F238E27FC236}">
                <a16:creationId xmlns:a16="http://schemas.microsoft.com/office/drawing/2014/main" id="{05C693C4-7850-8ADF-7516-B79747FE20FA}"/>
              </a:ext>
            </a:extLst>
          </p:cNvPr>
          <p:cNvSpPr txBox="1"/>
          <p:nvPr/>
        </p:nvSpPr>
        <p:spPr>
          <a:xfrm>
            <a:off x="50552" y="5172943"/>
            <a:ext cx="5166849" cy="523220"/>
          </a:xfrm>
          <a:prstGeom prst="rect">
            <a:avLst/>
          </a:prstGeom>
          <a:noFill/>
        </p:spPr>
        <p:txBody>
          <a:bodyPr wrap="square" rtlCol="0">
            <a:spAutoFit/>
          </a:bodyPr>
          <a:lstStyle/>
          <a:p>
            <a:pPr marL="285750" indent="-285750">
              <a:buFont typeface="Wingdings" panose="05000000000000000000" pitchFamily="2" charset="2"/>
              <a:buChar char="Ø"/>
            </a:pPr>
            <a:r>
              <a:rPr lang="fr-FR" sz="2800" b="1" dirty="0">
                <a:solidFill>
                  <a:srgbClr val="1836B2"/>
                </a:solidFill>
              </a:rPr>
              <a:t>EfficientNetB7</a:t>
            </a:r>
          </a:p>
        </p:txBody>
      </p:sp>
      <p:sp>
        <p:nvSpPr>
          <p:cNvPr id="25" name="ZoneTexte 24">
            <a:extLst>
              <a:ext uri="{FF2B5EF4-FFF2-40B4-BE49-F238E27FC236}">
                <a16:creationId xmlns:a16="http://schemas.microsoft.com/office/drawing/2014/main" id="{5E07CB5E-A6EB-E1CA-98BA-7F15185F9D76}"/>
              </a:ext>
            </a:extLst>
          </p:cNvPr>
          <p:cNvSpPr txBox="1"/>
          <p:nvPr/>
        </p:nvSpPr>
        <p:spPr>
          <a:xfrm>
            <a:off x="-51041" y="5838485"/>
            <a:ext cx="7924792" cy="954107"/>
          </a:xfrm>
          <a:prstGeom prst="rect">
            <a:avLst/>
          </a:prstGeom>
          <a:noFill/>
        </p:spPr>
        <p:txBody>
          <a:bodyPr wrap="square" rtlCol="0">
            <a:spAutoFit/>
          </a:bodyPr>
          <a:lstStyle/>
          <a:p>
            <a:r>
              <a:rPr lang="fr-FR" sz="2800" dirty="0">
                <a:latin typeface="+mj-lt"/>
              </a:rPr>
              <a:t>Quelques traitements sur nos données ont été effectués pour les adapter à nos modelés </a:t>
            </a:r>
          </a:p>
        </p:txBody>
      </p:sp>
      <p:cxnSp>
        <p:nvCxnSpPr>
          <p:cNvPr id="27" name="Connecteur droit 26">
            <a:extLst>
              <a:ext uri="{FF2B5EF4-FFF2-40B4-BE49-F238E27FC236}">
                <a16:creationId xmlns:a16="http://schemas.microsoft.com/office/drawing/2014/main" id="{5D7886FB-06C6-1E26-D4A8-BFE407F08AA1}"/>
              </a:ext>
            </a:extLst>
          </p:cNvPr>
          <p:cNvCxnSpPr>
            <a:cxnSpLocks/>
          </p:cNvCxnSpPr>
          <p:nvPr/>
        </p:nvCxnSpPr>
        <p:spPr>
          <a:xfrm>
            <a:off x="8610591" y="2886210"/>
            <a:ext cx="9" cy="72102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1134167B-0B7E-7891-1E65-BE673BD18E8B}"/>
              </a:ext>
            </a:extLst>
          </p:cNvPr>
          <p:cNvSpPr txBox="1"/>
          <p:nvPr/>
        </p:nvSpPr>
        <p:spPr>
          <a:xfrm>
            <a:off x="-51044" y="6994574"/>
            <a:ext cx="8661635" cy="954107"/>
          </a:xfrm>
          <a:prstGeom prst="rect">
            <a:avLst/>
          </a:prstGeom>
          <a:noFill/>
        </p:spPr>
        <p:txBody>
          <a:bodyPr wrap="square" rtlCol="0">
            <a:spAutoFit/>
          </a:bodyPr>
          <a:lstStyle/>
          <a:p>
            <a:pPr marL="457200" indent="-457200">
              <a:buFont typeface="Arial" panose="020B0604020202020204" pitchFamily="34" charset="0"/>
              <a:buChar char="•"/>
            </a:pPr>
            <a:r>
              <a:rPr lang="fr-FR" sz="2800" dirty="0"/>
              <a:t>Création d’un </a:t>
            </a:r>
            <a:r>
              <a:rPr lang="fr-FR" sz="2800" dirty="0" err="1"/>
              <a:t>dataframe</a:t>
            </a:r>
            <a:r>
              <a:rPr lang="fr-FR" sz="2800" dirty="0"/>
              <a:t>  pour stocker les images et les </a:t>
            </a:r>
            <a:r>
              <a:rPr lang="fr-FR" sz="2800" dirty="0" err="1"/>
              <a:t>lables</a:t>
            </a:r>
            <a:r>
              <a:rPr lang="fr-FR" sz="2800" dirty="0"/>
              <a:t> et convertir chacun en liste de valeurs  </a:t>
            </a:r>
          </a:p>
        </p:txBody>
      </p:sp>
      <p:sp>
        <p:nvSpPr>
          <p:cNvPr id="31" name="ZoneTexte 30">
            <a:extLst>
              <a:ext uri="{FF2B5EF4-FFF2-40B4-BE49-F238E27FC236}">
                <a16:creationId xmlns:a16="http://schemas.microsoft.com/office/drawing/2014/main" id="{7821A84F-6072-15F0-FDBF-9C77B2A20E6E}"/>
              </a:ext>
            </a:extLst>
          </p:cNvPr>
          <p:cNvSpPr txBox="1"/>
          <p:nvPr/>
        </p:nvSpPr>
        <p:spPr>
          <a:xfrm>
            <a:off x="-12940" y="8238250"/>
            <a:ext cx="8153397" cy="954107"/>
          </a:xfrm>
          <a:prstGeom prst="rect">
            <a:avLst/>
          </a:prstGeom>
          <a:noFill/>
        </p:spPr>
        <p:txBody>
          <a:bodyPr wrap="square" rtlCol="0">
            <a:spAutoFit/>
          </a:bodyPr>
          <a:lstStyle/>
          <a:p>
            <a:pPr marL="457200" indent="-457200">
              <a:buFont typeface="Arial" panose="020B0604020202020204" pitchFamily="34" charset="0"/>
              <a:buChar char="•"/>
            </a:pPr>
            <a:r>
              <a:rPr lang="fr-FR" sz="2800" dirty="0" err="1">
                <a:latin typeface="+mj-lt"/>
              </a:rPr>
              <a:t>Convertion</a:t>
            </a:r>
            <a:r>
              <a:rPr lang="fr-FR" sz="2800" dirty="0">
                <a:latin typeface="+mj-lt"/>
              </a:rPr>
              <a:t> des données en tenseurs d’une manière </a:t>
            </a:r>
            <a:r>
              <a:rPr lang="fr-FR" sz="2800" dirty="0" err="1">
                <a:latin typeface="+mj-lt"/>
              </a:rPr>
              <a:t>numeriques</a:t>
            </a:r>
            <a:r>
              <a:rPr lang="fr-FR" sz="2800" dirty="0">
                <a:latin typeface="+mj-lt"/>
              </a:rPr>
              <a:t> </a:t>
            </a:r>
          </a:p>
        </p:txBody>
      </p:sp>
      <p:sp>
        <p:nvSpPr>
          <p:cNvPr id="35" name="ZoneTexte 34">
            <a:extLst>
              <a:ext uri="{FF2B5EF4-FFF2-40B4-BE49-F238E27FC236}">
                <a16:creationId xmlns:a16="http://schemas.microsoft.com/office/drawing/2014/main" id="{1A4FE3D4-DA8C-9D95-6D08-C17E9D6E7A1E}"/>
              </a:ext>
            </a:extLst>
          </p:cNvPr>
          <p:cNvSpPr txBox="1"/>
          <p:nvPr/>
        </p:nvSpPr>
        <p:spPr>
          <a:xfrm>
            <a:off x="-43851" y="9287177"/>
            <a:ext cx="8654442" cy="954107"/>
          </a:xfrm>
          <a:prstGeom prst="rect">
            <a:avLst/>
          </a:prstGeom>
          <a:noFill/>
        </p:spPr>
        <p:txBody>
          <a:bodyPr wrap="square">
            <a:spAutoFit/>
          </a:bodyPr>
          <a:lstStyle/>
          <a:p>
            <a:pPr marL="457200" indent="-457200">
              <a:buFont typeface="Arial" panose="020B0604020202020204" pitchFamily="34" charset="0"/>
              <a:buChar char="•"/>
            </a:pPr>
            <a:r>
              <a:rPr lang="fr-FR" sz="2800" dirty="0">
                <a:latin typeface="+mj-lt"/>
              </a:rPr>
              <a:t>les variables de labels en variables indicatrices (</a:t>
            </a:r>
            <a:r>
              <a:rPr lang="fr-FR" sz="2800" dirty="0" err="1">
                <a:latin typeface="+mj-lt"/>
              </a:rPr>
              <a:t>one-hot</a:t>
            </a:r>
            <a:r>
              <a:rPr lang="fr-FR" sz="2800" dirty="0">
                <a:latin typeface="+mj-lt"/>
              </a:rPr>
              <a:t> </a:t>
            </a:r>
            <a:r>
              <a:rPr lang="fr-FR" sz="2800" dirty="0" err="1">
                <a:latin typeface="+mj-lt"/>
              </a:rPr>
              <a:t>encoding</a:t>
            </a:r>
            <a:r>
              <a:rPr lang="fr-FR" dirty="0"/>
              <a:t>)</a:t>
            </a:r>
          </a:p>
        </p:txBody>
      </p:sp>
      <p:sp>
        <p:nvSpPr>
          <p:cNvPr id="38" name="ZoneTexte 37">
            <a:extLst>
              <a:ext uri="{FF2B5EF4-FFF2-40B4-BE49-F238E27FC236}">
                <a16:creationId xmlns:a16="http://schemas.microsoft.com/office/drawing/2014/main" id="{C5A033C0-D320-AF6E-A32E-29ADD3D7E752}"/>
              </a:ext>
            </a:extLst>
          </p:cNvPr>
          <p:cNvSpPr txBox="1"/>
          <p:nvPr/>
        </p:nvSpPr>
        <p:spPr>
          <a:xfrm>
            <a:off x="8637908" y="2945287"/>
            <a:ext cx="11076316" cy="753283"/>
          </a:xfrm>
          <a:prstGeom prst="rect">
            <a:avLst/>
          </a:prstGeom>
          <a:noFill/>
        </p:spPr>
        <p:txBody>
          <a:bodyPr wrap="square">
            <a:spAutoFit/>
          </a:bodyPr>
          <a:lstStyle/>
          <a:p>
            <a:pPr marL="0" lvl="0" indent="0">
              <a:lnSpc>
                <a:spcPts val="5599"/>
              </a:lnSpc>
              <a:spcBef>
                <a:spcPct val="0"/>
              </a:spcBef>
            </a:pPr>
            <a:r>
              <a:rPr lang="en-US" sz="3600" u="none" dirty="0" err="1">
                <a:solidFill>
                  <a:srgbClr val="1836B2"/>
                </a:solidFill>
                <a:latin typeface="Fira Sans Medium"/>
              </a:rPr>
              <a:t>Réseau</a:t>
            </a:r>
            <a:r>
              <a:rPr lang="en-US" sz="3600" u="none" dirty="0">
                <a:solidFill>
                  <a:srgbClr val="1836B2"/>
                </a:solidFill>
                <a:latin typeface="Fira Sans Medium"/>
              </a:rPr>
              <a:t> de </a:t>
            </a:r>
            <a:r>
              <a:rPr lang="en-US" sz="3600" u="none" dirty="0" err="1">
                <a:solidFill>
                  <a:srgbClr val="1836B2"/>
                </a:solidFill>
                <a:latin typeface="Fira Sans Medium"/>
              </a:rPr>
              <a:t>neurones</a:t>
            </a:r>
            <a:r>
              <a:rPr lang="en-US" sz="3600" u="none" dirty="0">
                <a:solidFill>
                  <a:srgbClr val="1836B2"/>
                </a:solidFill>
                <a:latin typeface="Fira Sans Medium"/>
              </a:rPr>
              <a:t> </a:t>
            </a:r>
            <a:r>
              <a:rPr lang="en-US" sz="3600" u="none" dirty="0" err="1">
                <a:solidFill>
                  <a:srgbClr val="1836B2"/>
                </a:solidFill>
                <a:latin typeface="Fira Sans Medium"/>
              </a:rPr>
              <a:t>convolutifs</a:t>
            </a:r>
            <a:r>
              <a:rPr lang="en-US" sz="3600" u="none" dirty="0">
                <a:solidFill>
                  <a:srgbClr val="1836B2"/>
                </a:solidFill>
                <a:latin typeface="Fira Sans Medium"/>
              </a:rPr>
              <a:t>(CNN) </a:t>
            </a:r>
          </a:p>
        </p:txBody>
      </p:sp>
      <p:sp>
        <p:nvSpPr>
          <p:cNvPr id="42" name="ZoneTexte 41">
            <a:extLst>
              <a:ext uri="{FF2B5EF4-FFF2-40B4-BE49-F238E27FC236}">
                <a16:creationId xmlns:a16="http://schemas.microsoft.com/office/drawing/2014/main" id="{115E722B-3695-9418-2AAD-65B926025C9D}"/>
              </a:ext>
            </a:extLst>
          </p:cNvPr>
          <p:cNvSpPr txBox="1"/>
          <p:nvPr/>
        </p:nvSpPr>
        <p:spPr>
          <a:xfrm>
            <a:off x="8686784" y="4062761"/>
            <a:ext cx="8991607" cy="1384995"/>
          </a:xfrm>
          <a:prstGeom prst="rect">
            <a:avLst/>
          </a:prstGeom>
          <a:noFill/>
        </p:spPr>
        <p:txBody>
          <a:bodyPr wrap="square">
            <a:spAutoFit/>
          </a:bodyPr>
          <a:lstStyle/>
          <a:p>
            <a:r>
              <a:rPr lang="fr-FR" sz="2800" dirty="0"/>
              <a:t>C'est une architecture réseau pour le Deep Learning comportant de nombreuses couches qui est la plus utilisée pour la classification d’images</a:t>
            </a:r>
          </a:p>
        </p:txBody>
      </p:sp>
      <p:sp>
        <p:nvSpPr>
          <p:cNvPr id="46" name="ZoneTexte 45">
            <a:extLst>
              <a:ext uri="{FF2B5EF4-FFF2-40B4-BE49-F238E27FC236}">
                <a16:creationId xmlns:a16="http://schemas.microsoft.com/office/drawing/2014/main" id="{A8A2294F-2200-B73E-3972-4ECE1AA31FC5}"/>
              </a:ext>
            </a:extLst>
          </p:cNvPr>
          <p:cNvSpPr txBox="1"/>
          <p:nvPr/>
        </p:nvSpPr>
        <p:spPr>
          <a:xfrm>
            <a:off x="8610591" y="5925875"/>
            <a:ext cx="8839200" cy="267765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t>Pour </a:t>
            </a:r>
            <a:r>
              <a:rPr lang="en-US" altLang="en-US" sz="2800" dirty="0" err="1"/>
              <a:t>l'entraînement</a:t>
            </a:r>
            <a:r>
              <a:rPr lang="en-US" altLang="en-US" sz="2800" dirty="0"/>
              <a:t> du </a:t>
            </a:r>
            <a:r>
              <a:rPr lang="en-US" altLang="en-US" sz="2800" dirty="0" err="1"/>
              <a:t>modèle</a:t>
            </a:r>
            <a:r>
              <a:rPr lang="en-US" altLang="en-US" sz="2800" dirty="0"/>
              <a:t>, nous </a:t>
            </a:r>
            <a:r>
              <a:rPr lang="en-US" altLang="en-US" sz="2800" dirty="0" err="1"/>
              <a:t>avons</a:t>
            </a:r>
            <a:r>
              <a:rPr lang="en-US" altLang="en-US" sz="2800" dirty="0"/>
              <a:t> </a:t>
            </a:r>
            <a:r>
              <a:rPr lang="en-US" altLang="en-US" sz="2800" dirty="0" err="1"/>
              <a:t>utilisé</a:t>
            </a:r>
            <a:r>
              <a:rPr lang="en-US" altLang="en-US" sz="2800" dirty="0"/>
              <a:t> </a:t>
            </a:r>
            <a:r>
              <a:rPr lang="en-US" altLang="en-US" sz="2800" dirty="0" err="1"/>
              <a:t>Xception</a:t>
            </a:r>
            <a:r>
              <a:rPr lang="en-US" altLang="en-US" sz="2800" dirty="0"/>
              <a:t> </a:t>
            </a:r>
            <a:r>
              <a:rPr lang="en-US" altLang="en-US" sz="2800" dirty="0" err="1"/>
              <a:t>pré-entraîné</a:t>
            </a:r>
            <a:r>
              <a:rPr lang="en-US" altLang="en-US" sz="2800" dirty="0"/>
              <a:t>, </a:t>
            </a:r>
            <a:r>
              <a:rPr lang="fr-FR" altLang="en-US" sz="2800" dirty="0"/>
              <a:t>suivi</a:t>
            </a:r>
            <a:r>
              <a:rPr lang="en-US" altLang="en-US" sz="2800" dirty="0"/>
              <a:t> de </a:t>
            </a:r>
            <a:r>
              <a:rPr lang="en-US" altLang="en-US" sz="2800" dirty="0" err="1"/>
              <a:t>plusieurs</a:t>
            </a:r>
            <a:r>
              <a:rPr lang="en-US" altLang="en-US" sz="2800" dirty="0"/>
              <a:t> couches </a:t>
            </a:r>
            <a:r>
              <a:rPr lang="en-US" altLang="en-US" sz="2800" dirty="0" err="1"/>
              <a:t>convolutionnelles</a:t>
            </a:r>
            <a:r>
              <a:rPr lang="en-US" altLang="en-US" sz="2800" dirty="0"/>
              <a:t> (Conv2D) avec des activations </a:t>
            </a:r>
            <a:r>
              <a:rPr lang="en-US" altLang="en-US" sz="2800" dirty="0" err="1"/>
              <a:t>ReLU</a:t>
            </a:r>
            <a:r>
              <a:rPr lang="en-US" altLang="en-US" sz="2800" dirty="0"/>
              <a:t> et des couches de max pooling (MaxPooling2D). Après </a:t>
            </a:r>
            <a:r>
              <a:rPr lang="en-US" altLang="en-US" sz="2800" dirty="0" err="1"/>
              <a:t>avoir</a:t>
            </a:r>
            <a:r>
              <a:rPr lang="en-US" altLang="en-US" sz="2800" dirty="0"/>
              <a:t> </a:t>
            </a:r>
            <a:r>
              <a:rPr lang="en-US" altLang="en-US" sz="2800" dirty="0" err="1"/>
              <a:t>implémenté</a:t>
            </a:r>
            <a:r>
              <a:rPr lang="en-US" altLang="en-US" sz="2800" dirty="0"/>
              <a:t> le </a:t>
            </a:r>
            <a:r>
              <a:rPr lang="en-US" altLang="en-US" sz="2800" dirty="0" err="1"/>
              <a:t>modèle</a:t>
            </a:r>
            <a:r>
              <a:rPr lang="en-US" altLang="en-US" sz="2800" dirty="0"/>
              <a:t>, nous </a:t>
            </a:r>
            <a:r>
              <a:rPr lang="en-US" altLang="en-US" sz="2800" dirty="0" err="1"/>
              <a:t>l'avons</a:t>
            </a:r>
            <a:r>
              <a:rPr lang="en-US" altLang="en-US" sz="2800" dirty="0"/>
              <a:t> </a:t>
            </a:r>
            <a:r>
              <a:rPr lang="en-US" altLang="en-US" sz="2800" dirty="0" err="1"/>
              <a:t>compilé</a:t>
            </a:r>
            <a:r>
              <a:rPr lang="en-US" altLang="en-US" sz="2800" dirty="0"/>
              <a:t> et </a:t>
            </a:r>
            <a:r>
              <a:rPr lang="en-US" altLang="en-US" sz="2800" dirty="0" err="1"/>
              <a:t>entraîné</a:t>
            </a:r>
            <a:r>
              <a:rPr lang="en-US" altLang="en-US" sz="2800" dirty="0"/>
              <a:t> avec les données. </a:t>
            </a:r>
            <a:r>
              <a:rPr lang="en-US" altLang="en-US" sz="2800" dirty="0" err="1"/>
              <a:t>Voici</a:t>
            </a:r>
            <a:r>
              <a:rPr lang="en-US" altLang="en-US" sz="2800" dirty="0"/>
              <a:t> un résumé de </a:t>
            </a:r>
            <a:r>
              <a:rPr lang="en-US" altLang="en-US" sz="2800" dirty="0" err="1"/>
              <a:t>l'architecture</a:t>
            </a:r>
            <a:r>
              <a:rPr lang="en-US" altLang="en-US" sz="2800" dirty="0"/>
              <a:t> du </a:t>
            </a:r>
            <a:r>
              <a:rPr lang="en-US" altLang="en-US" sz="2800" dirty="0" err="1"/>
              <a:t>modèle</a:t>
            </a:r>
            <a:r>
              <a:rPr lang="en-US" altLang="en-US" sz="2800" dirty="0"/>
              <a:t> :</a:t>
            </a:r>
          </a:p>
        </p:txBody>
      </p:sp>
    </p:spTree>
    <p:extLst>
      <p:ext uri="{BB962C8B-B14F-4D97-AF65-F5344CB8AC3E}">
        <p14:creationId xmlns:p14="http://schemas.microsoft.com/office/powerpoint/2010/main" val="3976264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cxnSp>
        <p:nvCxnSpPr>
          <p:cNvPr id="27" name="Connecteur droit 26">
            <a:extLst>
              <a:ext uri="{FF2B5EF4-FFF2-40B4-BE49-F238E27FC236}">
                <a16:creationId xmlns:a16="http://schemas.microsoft.com/office/drawing/2014/main" id="{5D7886FB-06C6-1E26-D4A8-BFE407F08AA1}"/>
              </a:ext>
            </a:extLst>
          </p:cNvPr>
          <p:cNvCxnSpPr>
            <a:cxnSpLocks/>
          </p:cNvCxnSpPr>
          <p:nvPr/>
        </p:nvCxnSpPr>
        <p:spPr>
          <a:xfrm>
            <a:off x="8559041" y="1498076"/>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0" name="Tableau 9">
            <a:extLst>
              <a:ext uri="{FF2B5EF4-FFF2-40B4-BE49-F238E27FC236}">
                <a16:creationId xmlns:a16="http://schemas.microsoft.com/office/drawing/2014/main" id="{055AC23B-6B16-20EE-7B9F-F4CA9E17395B}"/>
              </a:ext>
            </a:extLst>
          </p:cNvPr>
          <p:cNvGraphicFramePr>
            <a:graphicFrameLocks noGrp="1"/>
          </p:cNvGraphicFramePr>
          <p:nvPr/>
        </p:nvGraphicFramePr>
        <p:xfrm>
          <a:off x="114736" y="2325498"/>
          <a:ext cx="7715901" cy="4768857"/>
        </p:xfrm>
        <a:graphic>
          <a:graphicData uri="http://schemas.openxmlformats.org/drawingml/2006/table">
            <a:tbl>
              <a:tblPr firstRow="1" firstCol="1" bandRow="1">
                <a:tableStyleId>{69012ECD-51FC-41F1-AA8D-1B2483CD663E}</a:tableStyleId>
              </a:tblPr>
              <a:tblGrid>
                <a:gridCol w="4042234">
                  <a:extLst>
                    <a:ext uri="{9D8B030D-6E8A-4147-A177-3AD203B41FA5}">
                      <a16:colId xmlns:a16="http://schemas.microsoft.com/office/drawing/2014/main" val="3608808574"/>
                    </a:ext>
                  </a:extLst>
                </a:gridCol>
                <a:gridCol w="2883738">
                  <a:extLst>
                    <a:ext uri="{9D8B030D-6E8A-4147-A177-3AD203B41FA5}">
                      <a16:colId xmlns:a16="http://schemas.microsoft.com/office/drawing/2014/main" val="648937833"/>
                    </a:ext>
                  </a:extLst>
                </a:gridCol>
                <a:gridCol w="789929">
                  <a:extLst>
                    <a:ext uri="{9D8B030D-6E8A-4147-A177-3AD203B41FA5}">
                      <a16:colId xmlns:a16="http://schemas.microsoft.com/office/drawing/2014/main" val="3654917016"/>
                    </a:ext>
                  </a:extLst>
                </a:gridCol>
              </a:tblGrid>
              <a:tr h="173764">
                <a:tc>
                  <a:txBody>
                    <a:bodyPr/>
                    <a:lstStyle/>
                    <a:p>
                      <a:pPr algn="ctr">
                        <a:lnSpc>
                          <a:spcPct val="107000"/>
                        </a:lnSpc>
                        <a:spcAft>
                          <a:spcPts val="800"/>
                        </a:spcAft>
                      </a:pPr>
                      <a:r>
                        <a:rPr lang="en-US" sz="1400" b="1">
                          <a:solidFill>
                            <a:schemeClr val="tx1"/>
                          </a:solidFill>
                          <a:effectLst/>
                        </a:rPr>
                        <a:t>Layer (type)</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gn="ctr">
                        <a:lnSpc>
                          <a:spcPct val="107000"/>
                        </a:lnSpc>
                        <a:spcAft>
                          <a:spcPts val="800"/>
                        </a:spcAft>
                      </a:pPr>
                      <a:r>
                        <a:rPr lang="en-US" sz="1400" b="1">
                          <a:solidFill>
                            <a:schemeClr val="tx1"/>
                          </a:solidFill>
                          <a:effectLst/>
                        </a:rPr>
                        <a:t>Output Shape</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gn="ctr">
                        <a:lnSpc>
                          <a:spcPct val="107000"/>
                        </a:lnSpc>
                        <a:spcAft>
                          <a:spcPts val="800"/>
                        </a:spcAft>
                      </a:pPr>
                      <a:r>
                        <a:rPr lang="en-US" sz="1400" b="1">
                          <a:solidFill>
                            <a:schemeClr val="tx1"/>
                          </a:solidFill>
                          <a:effectLst/>
                        </a:rPr>
                        <a:t>Param #</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3553649884"/>
                  </a:ext>
                </a:extLst>
              </a:tr>
              <a:tr h="355570">
                <a:tc>
                  <a:txBody>
                    <a:bodyPr/>
                    <a:lstStyle/>
                    <a:p>
                      <a:pPr>
                        <a:lnSpc>
                          <a:spcPct val="107000"/>
                        </a:lnSpc>
                        <a:spcAft>
                          <a:spcPts val="800"/>
                        </a:spcAft>
                      </a:pPr>
                      <a:r>
                        <a:rPr lang="en-US" sz="1400" b="1">
                          <a:solidFill>
                            <a:schemeClr val="tx1"/>
                          </a:solidFill>
                          <a:effectLst/>
                          <a:highlight>
                            <a:srgbClr val="D9E2F3"/>
                          </a:highlight>
                        </a:rPr>
                        <a:t>xception (Functional)</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dirty="0">
                          <a:solidFill>
                            <a:schemeClr val="tx1"/>
                          </a:solidFill>
                          <a:effectLst/>
                          <a:highlight>
                            <a:srgbClr val="D9E2F3"/>
                          </a:highlight>
                        </a:rPr>
                        <a:t>(None, 5, 5, 2048)</a:t>
                      </a:r>
                      <a:endParaRPr lang="en-US" sz="1200" dirty="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dirty="0">
                          <a:solidFill>
                            <a:schemeClr val="tx1"/>
                          </a:solidFill>
                          <a:effectLst/>
                          <a:highlight>
                            <a:srgbClr val="D9E2F3"/>
                          </a:highlight>
                        </a:rPr>
                        <a:t>20,861,480</a:t>
                      </a:r>
                      <a:endParaRPr lang="en-US" sz="1200" dirty="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369586662"/>
                  </a:ext>
                </a:extLst>
              </a:tr>
              <a:tr h="173764">
                <a:tc>
                  <a:txBody>
                    <a:bodyPr/>
                    <a:lstStyle/>
                    <a:p>
                      <a:pPr>
                        <a:lnSpc>
                          <a:spcPct val="107000"/>
                        </a:lnSpc>
                        <a:spcAft>
                          <a:spcPts val="800"/>
                        </a:spcAft>
                      </a:pPr>
                      <a:r>
                        <a:rPr lang="en-US" sz="1400" b="1">
                          <a:solidFill>
                            <a:schemeClr val="tx1"/>
                          </a:solidFill>
                          <a:effectLst/>
                        </a:rPr>
                        <a:t>conv2d_4 (Conv2D)</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5, 5, 32)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589,856</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1184432965"/>
                  </a:ext>
                </a:extLst>
              </a:tr>
              <a:tr h="173764">
                <a:tc>
                  <a:txBody>
                    <a:bodyPr/>
                    <a:lstStyle/>
                    <a:p>
                      <a:pPr>
                        <a:lnSpc>
                          <a:spcPct val="107000"/>
                        </a:lnSpc>
                        <a:spcAft>
                          <a:spcPts val="800"/>
                        </a:spcAft>
                      </a:pPr>
                      <a:r>
                        <a:rPr lang="en-US" sz="1400" b="1">
                          <a:solidFill>
                            <a:schemeClr val="tx1"/>
                          </a:solidFill>
                          <a:effectLst/>
                          <a:highlight>
                            <a:srgbClr val="D9E2F3"/>
                          </a:highlight>
                        </a:rPr>
                        <a:t>max_pooling2d (MaxPooling2D)</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dirty="0">
                          <a:solidFill>
                            <a:schemeClr val="tx1"/>
                          </a:solidFill>
                          <a:effectLst/>
                          <a:highlight>
                            <a:srgbClr val="D9E2F3"/>
                          </a:highlight>
                        </a:rPr>
                        <a:t>(None, 3, 3, 32)</a:t>
                      </a:r>
                      <a:endParaRPr lang="en-US" sz="1200" dirty="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0</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1260981843"/>
                  </a:ext>
                </a:extLst>
              </a:tr>
              <a:tr h="173764">
                <a:tc>
                  <a:txBody>
                    <a:bodyPr/>
                    <a:lstStyle/>
                    <a:p>
                      <a:pPr>
                        <a:lnSpc>
                          <a:spcPct val="107000"/>
                        </a:lnSpc>
                        <a:spcAft>
                          <a:spcPts val="800"/>
                        </a:spcAft>
                      </a:pPr>
                      <a:r>
                        <a:rPr lang="en-US" sz="1400" b="1">
                          <a:solidFill>
                            <a:schemeClr val="tx1"/>
                          </a:solidFill>
                          <a:effectLst/>
                        </a:rPr>
                        <a:t>conv2d_5 (Conv2D)</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3, 3, 32)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9,248</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885221299"/>
                  </a:ext>
                </a:extLst>
              </a:tr>
              <a:tr h="173764">
                <a:tc>
                  <a:txBody>
                    <a:bodyPr/>
                    <a:lstStyle/>
                    <a:p>
                      <a:pPr>
                        <a:lnSpc>
                          <a:spcPct val="107000"/>
                        </a:lnSpc>
                        <a:spcAft>
                          <a:spcPts val="800"/>
                        </a:spcAft>
                      </a:pPr>
                      <a:r>
                        <a:rPr lang="en-US" sz="1400" b="1">
                          <a:solidFill>
                            <a:schemeClr val="tx1"/>
                          </a:solidFill>
                          <a:effectLst/>
                          <a:highlight>
                            <a:srgbClr val="D9E2F3"/>
                          </a:highlight>
                        </a:rPr>
                        <a:t>max_pooling2d_1 (MaxPooling2D)</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(None, 2, 2, 32)</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0</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3380343328"/>
                  </a:ext>
                </a:extLst>
              </a:tr>
              <a:tr h="173764">
                <a:tc>
                  <a:txBody>
                    <a:bodyPr/>
                    <a:lstStyle/>
                    <a:p>
                      <a:pPr>
                        <a:lnSpc>
                          <a:spcPct val="107000"/>
                        </a:lnSpc>
                        <a:spcAft>
                          <a:spcPts val="800"/>
                        </a:spcAft>
                      </a:pPr>
                      <a:r>
                        <a:rPr lang="en-US" sz="1400" b="1" dirty="0">
                          <a:solidFill>
                            <a:schemeClr val="tx1"/>
                          </a:solidFill>
                          <a:effectLst/>
                        </a:rPr>
                        <a:t>conv2d_6 (Conv2D)</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2, 2, 16)</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4,624</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733123552"/>
                  </a:ext>
                </a:extLst>
              </a:tr>
              <a:tr h="173764">
                <a:tc>
                  <a:txBody>
                    <a:bodyPr/>
                    <a:lstStyle/>
                    <a:p>
                      <a:pPr>
                        <a:lnSpc>
                          <a:spcPct val="107000"/>
                        </a:lnSpc>
                        <a:spcAft>
                          <a:spcPts val="800"/>
                        </a:spcAft>
                      </a:pPr>
                      <a:r>
                        <a:rPr lang="en-US" sz="1400" b="1">
                          <a:solidFill>
                            <a:schemeClr val="tx1"/>
                          </a:solidFill>
                          <a:effectLst/>
                          <a:highlight>
                            <a:srgbClr val="D9E2F3"/>
                          </a:highlight>
                        </a:rPr>
                        <a:t>max_pooling2d_2 (MaxPooling2D)</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(None, 1, 1, 16)</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0</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2676707753"/>
                  </a:ext>
                </a:extLst>
              </a:tr>
              <a:tr h="173764">
                <a:tc>
                  <a:txBody>
                    <a:bodyPr/>
                    <a:lstStyle/>
                    <a:p>
                      <a:pPr>
                        <a:lnSpc>
                          <a:spcPct val="107000"/>
                        </a:lnSpc>
                        <a:spcAft>
                          <a:spcPts val="800"/>
                        </a:spcAft>
                      </a:pPr>
                      <a:r>
                        <a:rPr lang="en-US" sz="1400" b="1">
                          <a:solidFill>
                            <a:schemeClr val="tx1"/>
                          </a:solidFill>
                          <a:effectLst/>
                        </a:rPr>
                        <a:t>flatten (Flatten)</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16)</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0</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2086195552"/>
                  </a:ext>
                </a:extLst>
              </a:tr>
              <a:tr h="173764">
                <a:tc>
                  <a:txBody>
                    <a:bodyPr/>
                    <a:lstStyle/>
                    <a:p>
                      <a:pPr>
                        <a:lnSpc>
                          <a:spcPct val="107000"/>
                        </a:lnSpc>
                        <a:spcAft>
                          <a:spcPts val="800"/>
                        </a:spcAft>
                      </a:pPr>
                      <a:r>
                        <a:rPr lang="en-US" sz="1400" b="1">
                          <a:solidFill>
                            <a:schemeClr val="tx1"/>
                          </a:solidFill>
                          <a:effectLst/>
                          <a:highlight>
                            <a:srgbClr val="D9E2F3"/>
                          </a:highlight>
                        </a:rPr>
                        <a:t>dense (Dense)</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(None, 512)</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8,704</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610292233"/>
                  </a:ext>
                </a:extLst>
              </a:tr>
              <a:tr h="173764">
                <a:tc>
                  <a:txBody>
                    <a:bodyPr/>
                    <a:lstStyle/>
                    <a:p>
                      <a:pPr>
                        <a:lnSpc>
                          <a:spcPct val="107000"/>
                        </a:lnSpc>
                        <a:spcAft>
                          <a:spcPts val="800"/>
                        </a:spcAft>
                      </a:pPr>
                      <a:r>
                        <a:rPr lang="en-US" sz="1400" b="1">
                          <a:solidFill>
                            <a:schemeClr val="tx1"/>
                          </a:solidFill>
                          <a:effectLst/>
                        </a:rPr>
                        <a:t>dropout (Dropout)</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512)</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0</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1352056954"/>
                  </a:ext>
                </a:extLst>
              </a:tr>
              <a:tr h="173764">
                <a:tc>
                  <a:txBody>
                    <a:bodyPr/>
                    <a:lstStyle/>
                    <a:p>
                      <a:pPr>
                        <a:lnSpc>
                          <a:spcPct val="107000"/>
                        </a:lnSpc>
                        <a:spcAft>
                          <a:spcPts val="800"/>
                        </a:spcAft>
                      </a:pPr>
                      <a:r>
                        <a:rPr lang="en-US" sz="1400" b="1">
                          <a:solidFill>
                            <a:schemeClr val="tx1"/>
                          </a:solidFill>
                          <a:effectLst/>
                          <a:highlight>
                            <a:srgbClr val="D9E2F3"/>
                          </a:highlight>
                        </a:rPr>
                        <a:t>dense_1 (Dense)</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(None, 128)</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65,664</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2042703080"/>
                  </a:ext>
                </a:extLst>
              </a:tr>
              <a:tr h="173764">
                <a:tc>
                  <a:txBody>
                    <a:bodyPr/>
                    <a:lstStyle/>
                    <a:p>
                      <a:pPr>
                        <a:lnSpc>
                          <a:spcPct val="107000"/>
                        </a:lnSpc>
                        <a:spcAft>
                          <a:spcPts val="800"/>
                        </a:spcAft>
                      </a:pPr>
                      <a:r>
                        <a:rPr lang="en-US" sz="1400" b="1">
                          <a:solidFill>
                            <a:schemeClr val="tx1"/>
                          </a:solidFill>
                          <a:effectLst/>
                        </a:rPr>
                        <a:t>dropout_1 (Dropout)</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(None, 128)</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rPr>
                        <a:t>0</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1880761026"/>
                  </a:ext>
                </a:extLst>
              </a:tr>
              <a:tr h="173764">
                <a:tc>
                  <a:txBody>
                    <a:bodyPr/>
                    <a:lstStyle/>
                    <a:p>
                      <a:pPr>
                        <a:lnSpc>
                          <a:spcPct val="107000"/>
                        </a:lnSpc>
                        <a:spcAft>
                          <a:spcPts val="800"/>
                        </a:spcAft>
                      </a:pPr>
                      <a:r>
                        <a:rPr lang="en-US" sz="1400" b="1">
                          <a:solidFill>
                            <a:schemeClr val="tx1"/>
                          </a:solidFill>
                          <a:effectLst/>
                          <a:highlight>
                            <a:srgbClr val="D9E2F3"/>
                          </a:highlight>
                        </a:rPr>
                        <a:t>dense_2 (Dense)</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(None, 4)</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a:solidFill>
                            <a:schemeClr val="tx1"/>
                          </a:solidFill>
                          <a:effectLst/>
                          <a:highlight>
                            <a:srgbClr val="D9E2F3"/>
                          </a:highlight>
                        </a:rPr>
                        <a:t>516</a:t>
                      </a:r>
                      <a:endParaRPr lang="en-US" sz="120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3130990094"/>
                  </a:ext>
                </a:extLst>
              </a:tr>
              <a:tr h="355570">
                <a:tc>
                  <a:txBody>
                    <a:bodyPr/>
                    <a:lstStyle/>
                    <a:p>
                      <a:pPr>
                        <a:lnSpc>
                          <a:spcPct val="107000"/>
                        </a:lnSpc>
                        <a:spcAft>
                          <a:spcPts val="800"/>
                        </a:spcAft>
                      </a:pPr>
                      <a:r>
                        <a:rPr lang="en-US" sz="1400" b="1">
                          <a:solidFill>
                            <a:schemeClr val="tx1"/>
                          </a:solidFill>
                          <a:effectLst/>
                        </a:rPr>
                        <a:t>Total Params</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a:txBody>
                    <a:bodyPr/>
                    <a:lstStyle/>
                    <a:p>
                      <a:endParaRPr lang="en-US" sz="1200" dirty="0">
                        <a:solidFill>
                          <a:schemeClr val="tx1"/>
                        </a:solidFill>
                        <a:effectLst/>
                        <a:latin typeface="Calibri" panose="020F0502020204030204" pitchFamily="34" charset="0"/>
                        <a:cs typeface="Times New Roman" panose="02020603050405020304" pitchFamily="18" charset="0"/>
                      </a:endParaRPr>
                    </a:p>
                  </a:txBody>
                  <a:tcPr marL="35685" marR="35685" marT="0" marB="0"/>
                </a:tc>
                <a:tc>
                  <a:txBody>
                    <a:bodyPr/>
                    <a:lstStyle/>
                    <a:p>
                      <a:pPr>
                        <a:lnSpc>
                          <a:spcPct val="107000"/>
                        </a:lnSpc>
                        <a:spcAft>
                          <a:spcPts val="800"/>
                        </a:spcAft>
                      </a:pPr>
                      <a:r>
                        <a:rPr lang="en-US" sz="1400" b="1">
                          <a:solidFill>
                            <a:schemeClr val="tx1"/>
                          </a:solidFill>
                          <a:effectLst/>
                        </a:rPr>
                        <a:t>21,539,856</a:t>
                      </a:r>
                      <a:endParaRPr lang="en-US" sz="1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extLst>
                  <a:ext uri="{0D108BD9-81ED-4DB2-BD59-A6C34878D82A}">
                    <a16:rowId xmlns:a16="http://schemas.microsoft.com/office/drawing/2014/main" val="1777475624"/>
                  </a:ext>
                </a:extLst>
              </a:tr>
              <a:tr h="699204">
                <a:tc gridSpan="3">
                  <a:txBody>
                    <a:bodyPr/>
                    <a:lstStyle/>
                    <a:p>
                      <a:pPr>
                        <a:lnSpc>
                          <a:spcPct val="107000"/>
                        </a:lnSpc>
                        <a:spcAft>
                          <a:spcPts val="800"/>
                        </a:spcAft>
                      </a:pPr>
                      <a:r>
                        <a:rPr lang="en-US" sz="1400" dirty="0">
                          <a:solidFill>
                            <a:schemeClr val="tx1"/>
                          </a:solidFill>
                          <a:effectLst/>
                          <a:highlight>
                            <a:srgbClr val="D9E2F3"/>
                          </a:highlight>
                        </a:rPr>
                        <a:t>Total params: 21540092 (82.17 MB)</a:t>
                      </a:r>
                      <a:endParaRPr lang="en-US" sz="1200" dirty="0">
                        <a:solidFill>
                          <a:schemeClr val="tx1"/>
                        </a:solidFill>
                        <a:effectLst/>
                        <a:highlight>
                          <a:srgbClr val="D9E2F3"/>
                        </a:highlight>
                      </a:endParaRPr>
                    </a:p>
                    <a:p>
                      <a:pPr>
                        <a:lnSpc>
                          <a:spcPct val="107000"/>
                        </a:lnSpc>
                        <a:spcAft>
                          <a:spcPts val="800"/>
                        </a:spcAft>
                      </a:pPr>
                      <a:r>
                        <a:rPr lang="en-US" sz="1400" dirty="0">
                          <a:solidFill>
                            <a:schemeClr val="tx1"/>
                          </a:solidFill>
                          <a:effectLst/>
                          <a:highlight>
                            <a:srgbClr val="D9E2F3"/>
                          </a:highlight>
                        </a:rPr>
                        <a:t>Trainable params: 21485564 (81.96 MB)</a:t>
                      </a:r>
                      <a:endParaRPr lang="en-US" sz="1200" dirty="0">
                        <a:solidFill>
                          <a:schemeClr val="tx1"/>
                        </a:solidFill>
                        <a:effectLst/>
                        <a:highlight>
                          <a:srgbClr val="D9E2F3"/>
                        </a:highlight>
                      </a:endParaRPr>
                    </a:p>
                    <a:p>
                      <a:pPr>
                        <a:lnSpc>
                          <a:spcPct val="107000"/>
                        </a:lnSpc>
                        <a:spcAft>
                          <a:spcPts val="800"/>
                        </a:spcAft>
                      </a:pPr>
                      <a:r>
                        <a:rPr lang="en-US" sz="1400" dirty="0">
                          <a:solidFill>
                            <a:schemeClr val="tx1"/>
                          </a:solidFill>
                          <a:effectLst/>
                          <a:highlight>
                            <a:srgbClr val="D9E2F3"/>
                          </a:highlight>
                        </a:rPr>
                        <a:t>Non-trainable params: 54528 (213.00 KB)</a:t>
                      </a:r>
                      <a:endParaRPr lang="en-US" sz="1200" dirty="0">
                        <a:solidFill>
                          <a:schemeClr val="tx1"/>
                        </a:solidFill>
                        <a:effectLst/>
                        <a:highlight>
                          <a:srgbClr val="D9E2F3"/>
                        </a:highlight>
                        <a:latin typeface="Calibri" panose="020F0502020204030204" pitchFamily="34" charset="0"/>
                        <a:ea typeface="Calibri" panose="020F0502020204030204" pitchFamily="34" charset="0"/>
                        <a:cs typeface="Times New Roman" panose="02020603050405020304" pitchFamily="18" charset="0"/>
                      </a:endParaRPr>
                    </a:p>
                  </a:txBody>
                  <a:tcPr marL="35685" marR="35685" marT="0" marB="0"/>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373517997"/>
                  </a:ext>
                </a:extLst>
              </a:tr>
            </a:tbl>
          </a:graphicData>
        </a:graphic>
      </p:graphicFrame>
      <p:sp>
        <p:nvSpPr>
          <p:cNvPr id="11" name="ZoneTexte 10">
            <a:extLst>
              <a:ext uri="{FF2B5EF4-FFF2-40B4-BE49-F238E27FC236}">
                <a16:creationId xmlns:a16="http://schemas.microsoft.com/office/drawing/2014/main" id="{5A4106D0-F394-6CE7-062C-0C924648CF26}"/>
              </a:ext>
            </a:extLst>
          </p:cNvPr>
          <p:cNvSpPr txBox="1"/>
          <p:nvPr/>
        </p:nvSpPr>
        <p:spPr>
          <a:xfrm>
            <a:off x="4284657" y="6917709"/>
            <a:ext cx="8548768" cy="461665"/>
          </a:xfrm>
          <a:prstGeom prst="rect">
            <a:avLst/>
          </a:prstGeom>
          <a:noFill/>
        </p:spPr>
        <p:txBody>
          <a:bodyPr wrap="square" rtlCol="0">
            <a:spAutoFit/>
          </a:bodyPr>
          <a:lstStyle/>
          <a:p>
            <a:r>
              <a:rPr lang="fr-FR" sz="2400" b="1" dirty="0"/>
              <a:t>Les résultats de l’entrainement des données après 5 </a:t>
            </a:r>
            <a:r>
              <a:rPr lang="fr-FR" sz="2400" b="1" dirty="0" err="1"/>
              <a:t>intérations</a:t>
            </a:r>
            <a:r>
              <a:rPr lang="fr-FR" sz="2400" b="1" dirty="0"/>
              <a:t> </a:t>
            </a:r>
          </a:p>
        </p:txBody>
      </p:sp>
      <p:graphicFrame>
        <p:nvGraphicFramePr>
          <p:cNvPr id="13" name="Tableau 12">
            <a:extLst>
              <a:ext uri="{FF2B5EF4-FFF2-40B4-BE49-F238E27FC236}">
                <a16:creationId xmlns:a16="http://schemas.microsoft.com/office/drawing/2014/main" id="{073F7FE2-27C0-7E30-1A93-B282F1383690}"/>
              </a:ext>
            </a:extLst>
          </p:cNvPr>
          <p:cNvGraphicFramePr>
            <a:graphicFrameLocks noGrp="1"/>
          </p:cNvGraphicFramePr>
          <p:nvPr>
            <p:extLst>
              <p:ext uri="{D42A27DB-BD31-4B8C-83A1-F6EECF244321}">
                <p14:modId xmlns:p14="http://schemas.microsoft.com/office/powerpoint/2010/main" val="288078392"/>
              </p:ext>
            </p:extLst>
          </p:nvPr>
        </p:nvGraphicFramePr>
        <p:xfrm>
          <a:off x="1828800" y="7467839"/>
          <a:ext cx="11397693" cy="3033471"/>
        </p:xfrm>
        <a:graphic>
          <a:graphicData uri="http://schemas.openxmlformats.org/drawingml/2006/table">
            <a:tbl>
              <a:tblPr firstRow="1" firstCol="1" bandRow="1"/>
              <a:tblGrid>
                <a:gridCol w="1540510">
                  <a:extLst>
                    <a:ext uri="{9D8B030D-6E8A-4147-A177-3AD203B41FA5}">
                      <a16:colId xmlns:a16="http://schemas.microsoft.com/office/drawing/2014/main" val="2169793059"/>
                    </a:ext>
                  </a:extLst>
                </a:gridCol>
                <a:gridCol w="887531">
                  <a:extLst>
                    <a:ext uri="{9D8B030D-6E8A-4147-A177-3AD203B41FA5}">
                      <a16:colId xmlns:a16="http://schemas.microsoft.com/office/drawing/2014/main" val="1241596183"/>
                    </a:ext>
                  </a:extLst>
                </a:gridCol>
                <a:gridCol w="886637">
                  <a:extLst>
                    <a:ext uri="{9D8B030D-6E8A-4147-A177-3AD203B41FA5}">
                      <a16:colId xmlns:a16="http://schemas.microsoft.com/office/drawing/2014/main" val="297443128"/>
                    </a:ext>
                  </a:extLst>
                </a:gridCol>
                <a:gridCol w="886637">
                  <a:extLst>
                    <a:ext uri="{9D8B030D-6E8A-4147-A177-3AD203B41FA5}">
                      <a16:colId xmlns:a16="http://schemas.microsoft.com/office/drawing/2014/main" val="1791924734"/>
                    </a:ext>
                  </a:extLst>
                </a:gridCol>
                <a:gridCol w="1130641">
                  <a:extLst>
                    <a:ext uri="{9D8B030D-6E8A-4147-A177-3AD203B41FA5}">
                      <a16:colId xmlns:a16="http://schemas.microsoft.com/office/drawing/2014/main" val="1098313244"/>
                    </a:ext>
                  </a:extLst>
                </a:gridCol>
                <a:gridCol w="1039477">
                  <a:extLst>
                    <a:ext uri="{9D8B030D-6E8A-4147-A177-3AD203B41FA5}">
                      <a16:colId xmlns:a16="http://schemas.microsoft.com/office/drawing/2014/main" val="2643315792"/>
                    </a:ext>
                  </a:extLst>
                </a:gridCol>
                <a:gridCol w="860718">
                  <a:extLst>
                    <a:ext uri="{9D8B030D-6E8A-4147-A177-3AD203B41FA5}">
                      <a16:colId xmlns:a16="http://schemas.microsoft.com/office/drawing/2014/main" val="3752725068"/>
                    </a:ext>
                  </a:extLst>
                </a:gridCol>
                <a:gridCol w="892478">
                  <a:extLst>
                    <a:ext uri="{9D8B030D-6E8A-4147-A177-3AD203B41FA5}">
                      <a16:colId xmlns:a16="http://schemas.microsoft.com/office/drawing/2014/main" val="29907354"/>
                    </a:ext>
                  </a:extLst>
                </a:gridCol>
                <a:gridCol w="1000564">
                  <a:extLst>
                    <a:ext uri="{9D8B030D-6E8A-4147-A177-3AD203B41FA5}">
                      <a16:colId xmlns:a16="http://schemas.microsoft.com/office/drawing/2014/main" val="1231440944"/>
                    </a:ext>
                  </a:extLst>
                </a:gridCol>
                <a:gridCol w="1196503">
                  <a:extLst>
                    <a:ext uri="{9D8B030D-6E8A-4147-A177-3AD203B41FA5}">
                      <a16:colId xmlns:a16="http://schemas.microsoft.com/office/drawing/2014/main" val="794206690"/>
                    </a:ext>
                  </a:extLst>
                </a:gridCol>
                <a:gridCol w="1075997">
                  <a:extLst>
                    <a:ext uri="{9D8B030D-6E8A-4147-A177-3AD203B41FA5}">
                      <a16:colId xmlns:a16="http://schemas.microsoft.com/office/drawing/2014/main" val="3310807235"/>
                    </a:ext>
                  </a:extLst>
                </a:gridCol>
              </a:tblGrid>
              <a:tr h="431212">
                <a:tc>
                  <a:txBody>
                    <a:bodyPr/>
                    <a:lstStyle/>
                    <a:p>
                      <a:pPr>
                        <a:lnSpc>
                          <a:spcPct val="107000"/>
                        </a:lnSpc>
                        <a:spcAft>
                          <a:spcPts val="800"/>
                        </a:spcAft>
                      </a:pPr>
                      <a:r>
                        <a:rPr lang="en-US" sz="2000" dirty="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w="12700" cap="flat" cmpd="sng" algn="ctr">
                      <a:solidFill>
                        <a:srgbClr val="2F5496"/>
                      </a:solidFill>
                      <a:prstDash val="solid"/>
                      <a:round/>
                      <a:headEnd type="none" w="med" len="med"/>
                      <a:tailEnd type="none" w="med" len="med"/>
                    </a:lnR>
                    <a:lnT>
                      <a:noFill/>
                    </a:lnT>
                    <a:lnB>
                      <a:noFill/>
                    </a:lnB>
                    <a:no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Epoch</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Time (s)</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Loss</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Precision</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Recall</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Loss </a:t>
                      </a:r>
                      <a:r>
                        <a:rPr lang="en-US" sz="2000" b="1" dirty="0" err="1">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val</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Val Accuracy</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Val Precision</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gn="ctr">
                        <a:lnSpc>
                          <a:spcPct val="107000"/>
                        </a:lnSpc>
                        <a:spcAft>
                          <a:spcPts val="800"/>
                        </a:spcAft>
                      </a:pPr>
                      <a:r>
                        <a:rPr lang="en-US" sz="2000" b="1"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Val Recall</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extLst>
                  <a:ext uri="{0D108BD9-81ED-4DB2-BD59-A6C34878D82A}">
                    <a16:rowId xmlns:a16="http://schemas.microsoft.com/office/drawing/2014/main" val="444852913"/>
                  </a:ext>
                </a:extLst>
              </a:tr>
              <a:tr h="431212">
                <a:tc>
                  <a:txBody>
                    <a:bodyPr/>
                    <a:lstStyle/>
                    <a:p>
                      <a:pPr>
                        <a:lnSpc>
                          <a:spcPct val="107000"/>
                        </a:lnSpc>
                        <a:spcAft>
                          <a:spcPts val="800"/>
                        </a:spcAft>
                      </a:pPr>
                      <a:r>
                        <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w="12700" cap="flat" cmpd="sng" algn="ctr">
                      <a:solidFill>
                        <a:srgbClr val="2F5496"/>
                      </a:solidFill>
                      <a:prstDash val="solid"/>
                      <a:round/>
                      <a:headEnd type="none" w="med" len="med"/>
                      <a:tailEnd type="none" w="med" len="med"/>
                    </a:lnR>
                    <a:lnT>
                      <a:noFill/>
                    </a:lnT>
                    <a:lnB>
                      <a:noFill/>
                    </a:lnB>
                    <a:noFill/>
                  </a:tcPr>
                </a:tc>
                <a:tc>
                  <a:txBody>
                    <a:bodyPr/>
                    <a:lstStyle/>
                    <a:p>
                      <a:pPr>
                        <a:lnSpc>
                          <a:spcPct val="107000"/>
                        </a:lnSpc>
                        <a:spcAft>
                          <a:spcPts val="800"/>
                        </a:spcAft>
                      </a:pPr>
                      <a:r>
                        <a:rPr lang="en-US" sz="2000" b="1">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2090</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0.8132</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0.6688</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0.9085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0.4240</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1.3232</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0.6856</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0.7314</a:t>
                      </a:r>
                      <a:endParaRPr lang="en-US" sz="2000" dirty="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0.6262</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extLst>
                  <a:ext uri="{0D108BD9-81ED-4DB2-BD59-A6C34878D82A}">
                    <a16:rowId xmlns:a16="http://schemas.microsoft.com/office/drawing/2014/main" val="1771380264"/>
                  </a:ext>
                </a:extLst>
              </a:tr>
              <a:tr h="431212">
                <a:tc>
                  <a:txBody>
                    <a:bodyPr/>
                    <a:lstStyle/>
                    <a:p>
                      <a:pPr>
                        <a:lnSpc>
                          <a:spcPct val="107000"/>
                        </a:lnSpc>
                        <a:spcAft>
                          <a:spcPts val="800"/>
                        </a:spcAft>
                      </a:pPr>
                      <a:r>
                        <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w="12700" cap="flat" cmpd="sng" algn="ctr">
                      <a:solidFill>
                        <a:srgbClr val="2F5496"/>
                      </a:solidFill>
                      <a:prstDash val="solid"/>
                      <a:round/>
                      <a:headEnd type="none" w="med" len="med"/>
                      <a:tailEnd type="none" w="med" len="med"/>
                    </a:lnR>
                    <a:lnT>
                      <a:noFill/>
                    </a:lnT>
                    <a:lnB>
                      <a:noFill/>
                    </a:lnB>
                    <a:noFill/>
                  </a:tcPr>
                </a:tc>
                <a:tc>
                  <a:txBody>
                    <a:bodyPr/>
                    <a:lstStyle/>
                    <a:p>
                      <a:pPr>
                        <a:lnSpc>
                          <a:spcPct val="107000"/>
                        </a:lnSpc>
                        <a:spcAft>
                          <a:spcPts val="800"/>
                        </a:spcAft>
                      </a:pPr>
                      <a:r>
                        <a:rPr lang="en-US" sz="2000" b="1">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2045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0.3140</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0.8704</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0.9301</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0.8270</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1.0528</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0.7268</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0.7703</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0.6731</a:t>
                      </a:r>
                      <a:endParaRPr lang="en-US" sz="2000" dirty="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extLst>
                  <a:ext uri="{0D108BD9-81ED-4DB2-BD59-A6C34878D82A}">
                    <a16:rowId xmlns:a16="http://schemas.microsoft.com/office/drawing/2014/main" val="1566635264"/>
                  </a:ext>
                </a:extLst>
              </a:tr>
              <a:tr h="431212">
                <a:tc>
                  <a:txBody>
                    <a:bodyPr/>
                    <a:lstStyle/>
                    <a:p>
                      <a:pPr>
                        <a:lnSpc>
                          <a:spcPct val="107000"/>
                        </a:lnSpc>
                        <a:spcAft>
                          <a:spcPts val="800"/>
                        </a:spcAft>
                      </a:pPr>
                      <a:r>
                        <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w="12700" cap="flat" cmpd="sng" algn="ctr">
                      <a:solidFill>
                        <a:srgbClr val="2F5496"/>
                      </a:solidFill>
                      <a:prstDash val="solid"/>
                      <a:round/>
                      <a:headEnd type="none" w="med" len="med"/>
                      <a:tailEnd type="none" w="med" len="med"/>
                    </a:lnR>
                    <a:lnT>
                      <a:noFill/>
                    </a:lnT>
                    <a:lnB>
                      <a:noFill/>
                    </a:lnB>
                    <a:noFill/>
                  </a:tcPr>
                </a:tc>
                <a:tc>
                  <a:txBody>
                    <a:bodyPr/>
                    <a:lstStyle/>
                    <a:p>
                      <a:pPr>
                        <a:lnSpc>
                          <a:spcPct val="107000"/>
                        </a:lnSpc>
                        <a:spcAft>
                          <a:spcPts val="800"/>
                        </a:spcAft>
                      </a:pPr>
                      <a:r>
                        <a:rPr lang="en-US" sz="2000" b="1">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3/5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2025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0.2259</a:t>
                      </a:r>
                      <a:endParaRPr lang="en-US" sz="2000" dirty="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0.9046</a:t>
                      </a:r>
                      <a:endParaRPr lang="en-US" sz="2000" dirty="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0.9643</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0.8634</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0.2948</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0.8775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0.9499</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0.8295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extLst>
                  <a:ext uri="{0D108BD9-81ED-4DB2-BD59-A6C34878D82A}">
                    <a16:rowId xmlns:a16="http://schemas.microsoft.com/office/drawing/2014/main" val="2752107660"/>
                  </a:ext>
                </a:extLst>
              </a:tr>
              <a:tr h="431212">
                <a:tc>
                  <a:txBody>
                    <a:bodyPr/>
                    <a:lstStyle/>
                    <a:p>
                      <a:pPr>
                        <a:lnSpc>
                          <a:spcPct val="107000"/>
                        </a:lnSpc>
                        <a:spcAft>
                          <a:spcPts val="800"/>
                        </a:spcAft>
                      </a:pPr>
                      <a:r>
                        <a:rPr lang="en-US" sz="2000">
                          <a:solidFill>
                            <a:srgbClr val="2E74B5"/>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a:noFill/>
                    </a:lnL>
                    <a:lnR w="12700" cap="flat" cmpd="sng" algn="ctr">
                      <a:solidFill>
                        <a:srgbClr val="2F5496"/>
                      </a:solidFill>
                      <a:prstDash val="solid"/>
                      <a:round/>
                      <a:headEnd type="none" w="med" len="med"/>
                      <a:tailEnd type="none" w="med" len="med"/>
                    </a:lnR>
                    <a:lnT>
                      <a:noFill/>
                    </a:lnT>
                    <a:lnB w="12700" cap="flat" cmpd="sng" algn="ctr">
                      <a:solidFill>
                        <a:srgbClr val="2F5496"/>
                      </a:solidFill>
                      <a:prstDash val="solid"/>
                      <a:round/>
                      <a:headEnd type="none" w="med" len="med"/>
                      <a:tailEnd type="none" w="med" len="med"/>
                    </a:lnB>
                    <a:noFill/>
                  </a:tcPr>
                </a:tc>
                <a:tc>
                  <a:txBody>
                    <a:bodyPr/>
                    <a:lstStyle/>
                    <a:p>
                      <a:pPr>
                        <a:lnSpc>
                          <a:spcPct val="107000"/>
                        </a:lnSpc>
                        <a:spcAft>
                          <a:spcPts val="800"/>
                        </a:spcAft>
                      </a:pPr>
                      <a:r>
                        <a:rPr lang="en-US" sz="2000" b="1">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4/5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2051</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0.1683</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0.9193</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0.9756</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0.8833</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0.2550</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0.8994</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0.9584</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tc>
                  <a:txBody>
                    <a:bodyPr/>
                    <a:lstStyle/>
                    <a:p>
                      <a:pPr>
                        <a:lnSpc>
                          <a:spcPct val="107000"/>
                        </a:lnSpc>
                        <a:spcAft>
                          <a:spcPts val="800"/>
                        </a:spcAft>
                      </a:pPr>
                      <a:r>
                        <a:rPr lang="en-US" sz="200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0.8525</a:t>
                      </a:r>
                      <a:endParaRPr lang="en-US" sz="2000">
                        <a:solidFill>
                          <a:srgbClr val="2E74B5"/>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FFFFFF"/>
                    </a:solidFill>
                  </a:tcPr>
                </a:tc>
                <a:extLst>
                  <a:ext uri="{0D108BD9-81ED-4DB2-BD59-A6C34878D82A}">
                    <a16:rowId xmlns:a16="http://schemas.microsoft.com/office/drawing/2014/main" val="2465028467"/>
                  </a:ext>
                </a:extLst>
              </a:tr>
              <a:tr h="330215">
                <a:tc>
                  <a:txBody>
                    <a:bodyPr/>
                    <a:lstStyle/>
                    <a:p>
                      <a:pPr algn="ctr">
                        <a:lnSpc>
                          <a:spcPct val="107000"/>
                        </a:lnSpc>
                        <a:spcAft>
                          <a:spcPts val="800"/>
                        </a:spcAft>
                      </a:pPr>
                      <a:r>
                        <a:rPr lang="en-US" sz="2000" b="1">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     La sortie </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5/5</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2062</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0.1578</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0.9267</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0.9736</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0.8896</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0.2409</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0.9062</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0.9650</a:t>
                      </a:r>
                      <a:endParaRPr lang="en-US" sz="200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tc>
                  <a:txBody>
                    <a:bodyPr/>
                    <a:lstStyle/>
                    <a:p>
                      <a:pPr>
                        <a:lnSpc>
                          <a:spcPct val="107000"/>
                        </a:lnSpc>
                        <a:spcAft>
                          <a:spcPts val="800"/>
                        </a:spcAft>
                      </a:pPr>
                      <a:r>
                        <a:rPr lang="en-US" sz="2000" dirty="0">
                          <a:solidFill>
                            <a:srgbClr val="000000"/>
                          </a:solidFill>
                          <a:effectLst/>
                          <a:highlight>
                            <a:srgbClr val="8EAADB"/>
                          </a:highlight>
                          <a:latin typeface="Times New Roman" panose="02020603050405020304" pitchFamily="18" charset="0"/>
                          <a:ea typeface="Times New Roman" panose="02020603050405020304" pitchFamily="18" charset="0"/>
                          <a:cs typeface="Times New Roman" panose="02020603050405020304" pitchFamily="18" charset="0"/>
                        </a:rPr>
                        <a:t>0.8634</a:t>
                      </a:r>
                      <a:endParaRPr lang="en-US" sz="2000" dirty="0">
                        <a:solidFill>
                          <a:srgbClr val="2E74B5"/>
                        </a:solidFill>
                        <a:effectLst/>
                        <a:highlight>
                          <a:srgbClr val="8EAADB"/>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2F5496"/>
                      </a:solidFill>
                      <a:prstDash val="solid"/>
                      <a:round/>
                      <a:headEnd type="none" w="med" len="med"/>
                      <a:tailEnd type="none" w="med" len="med"/>
                    </a:lnL>
                    <a:lnR w="12700" cap="flat" cmpd="sng" algn="ctr">
                      <a:solidFill>
                        <a:srgbClr val="2F5496"/>
                      </a:solidFill>
                      <a:prstDash val="solid"/>
                      <a:round/>
                      <a:headEnd type="none" w="med" len="med"/>
                      <a:tailEnd type="none" w="med" len="med"/>
                    </a:lnR>
                    <a:lnT w="12700" cap="flat" cmpd="sng" algn="ctr">
                      <a:solidFill>
                        <a:srgbClr val="2F5496"/>
                      </a:solidFill>
                      <a:prstDash val="solid"/>
                      <a:round/>
                      <a:headEnd type="none" w="med" len="med"/>
                      <a:tailEnd type="none" w="med" len="med"/>
                    </a:lnT>
                    <a:lnB w="12700" cap="flat" cmpd="sng" algn="ctr">
                      <a:solidFill>
                        <a:srgbClr val="2F5496"/>
                      </a:solidFill>
                      <a:prstDash val="solid"/>
                      <a:round/>
                      <a:headEnd type="none" w="med" len="med"/>
                      <a:tailEnd type="none" w="med" len="med"/>
                    </a:lnB>
                    <a:solidFill>
                      <a:srgbClr val="8EAADB"/>
                    </a:solidFill>
                  </a:tcPr>
                </a:tc>
                <a:extLst>
                  <a:ext uri="{0D108BD9-81ED-4DB2-BD59-A6C34878D82A}">
                    <a16:rowId xmlns:a16="http://schemas.microsoft.com/office/drawing/2014/main" val="2959602002"/>
                  </a:ext>
                </a:extLst>
              </a:tr>
            </a:tbl>
          </a:graphicData>
        </a:graphic>
      </p:graphicFrame>
      <p:sp>
        <p:nvSpPr>
          <p:cNvPr id="18" name="ZoneTexte 17">
            <a:extLst>
              <a:ext uri="{FF2B5EF4-FFF2-40B4-BE49-F238E27FC236}">
                <a16:creationId xmlns:a16="http://schemas.microsoft.com/office/drawing/2014/main" id="{76A223AF-13FB-D9D0-985B-E6443575F956}"/>
              </a:ext>
            </a:extLst>
          </p:cNvPr>
          <p:cNvSpPr txBox="1"/>
          <p:nvPr/>
        </p:nvSpPr>
        <p:spPr>
          <a:xfrm>
            <a:off x="-31630" y="1498076"/>
            <a:ext cx="7384397" cy="584775"/>
          </a:xfrm>
          <a:prstGeom prst="rect">
            <a:avLst/>
          </a:prstGeom>
          <a:noFill/>
        </p:spPr>
        <p:txBody>
          <a:bodyPr wrap="square" rtlCol="0">
            <a:spAutoFit/>
          </a:bodyPr>
          <a:lstStyle/>
          <a:p>
            <a:r>
              <a:rPr lang="fr-FR" sz="3200" b="1" dirty="0"/>
              <a:t>Le résumé de l’architecture du modèle </a:t>
            </a:r>
          </a:p>
        </p:txBody>
      </p:sp>
      <p:sp>
        <p:nvSpPr>
          <p:cNvPr id="28" name="ZoneTexte 27">
            <a:extLst>
              <a:ext uri="{FF2B5EF4-FFF2-40B4-BE49-F238E27FC236}">
                <a16:creationId xmlns:a16="http://schemas.microsoft.com/office/drawing/2014/main" id="{10BC80F6-9765-C76E-CD82-84E66D0F34F8}"/>
              </a:ext>
            </a:extLst>
          </p:cNvPr>
          <p:cNvSpPr txBox="1"/>
          <p:nvPr/>
        </p:nvSpPr>
        <p:spPr>
          <a:xfrm>
            <a:off x="4953000" y="639301"/>
            <a:ext cx="11593900" cy="739690"/>
          </a:xfrm>
          <a:prstGeom prst="rect">
            <a:avLst/>
          </a:prstGeom>
          <a:noFill/>
        </p:spPr>
        <p:txBody>
          <a:bodyPr wrap="square">
            <a:spAutoFit/>
          </a:bodyPr>
          <a:lstStyle/>
          <a:p>
            <a:pPr marL="0" lvl="0" indent="0">
              <a:lnSpc>
                <a:spcPts val="5599"/>
              </a:lnSpc>
              <a:spcBef>
                <a:spcPct val="0"/>
              </a:spcBef>
            </a:pPr>
            <a:r>
              <a:rPr lang="en-US" sz="3200" u="none" dirty="0" err="1">
                <a:solidFill>
                  <a:srgbClr val="1836B2"/>
                </a:solidFill>
                <a:latin typeface="Fira Sans Medium"/>
              </a:rPr>
              <a:t>Réseau</a:t>
            </a:r>
            <a:r>
              <a:rPr lang="en-US" sz="3200" u="none" dirty="0">
                <a:solidFill>
                  <a:srgbClr val="1836B2"/>
                </a:solidFill>
                <a:latin typeface="Fira Sans Medium"/>
              </a:rPr>
              <a:t> de </a:t>
            </a:r>
            <a:r>
              <a:rPr lang="en-US" sz="3200" u="none" dirty="0" err="1">
                <a:solidFill>
                  <a:srgbClr val="1836B2"/>
                </a:solidFill>
                <a:latin typeface="Fira Sans Medium"/>
              </a:rPr>
              <a:t>neurones</a:t>
            </a:r>
            <a:r>
              <a:rPr lang="en-US" sz="3200" u="none" dirty="0">
                <a:solidFill>
                  <a:srgbClr val="1836B2"/>
                </a:solidFill>
                <a:latin typeface="Fira Sans Medium"/>
              </a:rPr>
              <a:t> </a:t>
            </a:r>
            <a:r>
              <a:rPr lang="en-US" sz="3200" u="none" dirty="0" err="1">
                <a:solidFill>
                  <a:srgbClr val="1836B2"/>
                </a:solidFill>
                <a:latin typeface="Fira Sans Medium"/>
              </a:rPr>
              <a:t>convolutifs</a:t>
            </a:r>
            <a:r>
              <a:rPr lang="en-US" sz="3200" u="none" dirty="0">
                <a:solidFill>
                  <a:srgbClr val="1836B2"/>
                </a:solidFill>
                <a:latin typeface="Fira Sans Medium"/>
              </a:rPr>
              <a:t>(CNN</a:t>
            </a:r>
            <a:r>
              <a:rPr lang="en-US" sz="1800" u="none" dirty="0">
                <a:solidFill>
                  <a:srgbClr val="1836B2"/>
                </a:solidFill>
                <a:latin typeface="Fira Sans Medium"/>
              </a:rPr>
              <a:t>) </a:t>
            </a:r>
          </a:p>
        </p:txBody>
      </p:sp>
      <p:sp>
        <p:nvSpPr>
          <p:cNvPr id="5" name="ZoneTexte 4"/>
          <p:cNvSpPr txBox="1"/>
          <p:nvPr/>
        </p:nvSpPr>
        <p:spPr>
          <a:xfrm>
            <a:off x="9036911" y="1399847"/>
            <a:ext cx="8763000" cy="5262979"/>
          </a:xfrm>
          <a:prstGeom prst="rect">
            <a:avLst/>
          </a:prstGeom>
          <a:noFill/>
        </p:spPr>
        <p:txBody>
          <a:bodyPr wrap="square" rtlCol="0">
            <a:spAutoFit/>
          </a:bodyPr>
          <a:lstStyle/>
          <a:p>
            <a:r>
              <a:rPr lang="fr-FR" sz="2400" dirty="0"/>
              <a:t>Le tableau de l’architecture du modèle montre que qu’il a utilisé 21540092 paramètres dont 221485564  pour l’entrainement.</a:t>
            </a:r>
          </a:p>
          <a:p>
            <a:endParaRPr lang="fr-FR" sz="2400" dirty="0"/>
          </a:p>
          <a:p>
            <a:r>
              <a:rPr lang="fr-FR" sz="2400" dirty="0"/>
              <a:t>Les résultats de l’entrainement après 5 itérations montrent que le modèle a été exécuter en une heure,  la perte  finale sur les données d’entrainement est de de 15,78% et celle sur les données de validation est de 24,09%. D’autre part la précision sur les données d’entrainement est de 92,67% contre 90,62% sur les données de validations ce qui indique la bonne performance du modèles sur les données d’entrainements et de validations. Aussi les résultats de la perte et de la précision étant proche entre les données d’entrainement et  les données de test on conclut sur la capacité de généralisation adéquate du modèle et l’absence d’un sur-apprentissage et d’un sous-apprentissage.</a:t>
            </a:r>
          </a:p>
        </p:txBody>
      </p:sp>
    </p:spTree>
    <p:extLst>
      <p:ext uri="{BB962C8B-B14F-4D97-AF65-F5344CB8AC3E}">
        <p14:creationId xmlns:p14="http://schemas.microsoft.com/office/powerpoint/2010/main" val="336552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sp>
        <p:nvSpPr>
          <p:cNvPr id="28" name="ZoneTexte 27">
            <a:extLst>
              <a:ext uri="{FF2B5EF4-FFF2-40B4-BE49-F238E27FC236}">
                <a16:creationId xmlns:a16="http://schemas.microsoft.com/office/drawing/2014/main" id="{10BC80F6-9765-C76E-CD82-84E66D0F34F8}"/>
              </a:ext>
            </a:extLst>
          </p:cNvPr>
          <p:cNvSpPr txBox="1"/>
          <p:nvPr/>
        </p:nvSpPr>
        <p:spPr>
          <a:xfrm>
            <a:off x="4953000" y="639301"/>
            <a:ext cx="11593900" cy="739690"/>
          </a:xfrm>
          <a:prstGeom prst="rect">
            <a:avLst/>
          </a:prstGeom>
          <a:noFill/>
        </p:spPr>
        <p:txBody>
          <a:bodyPr wrap="square">
            <a:spAutoFit/>
          </a:bodyPr>
          <a:lstStyle/>
          <a:p>
            <a:pPr marL="0" lvl="0" indent="0">
              <a:lnSpc>
                <a:spcPts val="5599"/>
              </a:lnSpc>
              <a:spcBef>
                <a:spcPct val="0"/>
              </a:spcBef>
            </a:pPr>
            <a:r>
              <a:rPr lang="en-US" sz="3200" u="none" dirty="0" err="1">
                <a:solidFill>
                  <a:srgbClr val="1836B2"/>
                </a:solidFill>
                <a:latin typeface="Fira Sans Medium"/>
              </a:rPr>
              <a:t>Réseau</a:t>
            </a:r>
            <a:r>
              <a:rPr lang="en-US" sz="3200" u="none" dirty="0">
                <a:solidFill>
                  <a:srgbClr val="1836B2"/>
                </a:solidFill>
                <a:latin typeface="Fira Sans Medium"/>
              </a:rPr>
              <a:t> de </a:t>
            </a:r>
            <a:r>
              <a:rPr lang="en-US" sz="3200" u="none" dirty="0" err="1">
                <a:solidFill>
                  <a:srgbClr val="1836B2"/>
                </a:solidFill>
                <a:latin typeface="Fira Sans Medium"/>
              </a:rPr>
              <a:t>neurones</a:t>
            </a:r>
            <a:r>
              <a:rPr lang="en-US" sz="3200" u="none" dirty="0">
                <a:solidFill>
                  <a:srgbClr val="1836B2"/>
                </a:solidFill>
                <a:latin typeface="Fira Sans Medium"/>
              </a:rPr>
              <a:t> </a:t>
            </a:r>
            <a:r>
              <a:rPr lang="en-US" sz="3200" u="none" dirty="0" err="1">
                <a:solidFill>
                  <a:srgbClr val="1836B2"/>
                </a:solidFill>
                <a:latin typeface="Fira Sans Medium"/>
              </a:rPr>
              <a:t>convolutifs</a:t>
            </a:r>
            <a:r>
              <a:rPr lang="en-US" sz="3200" u="none" dirty="0">
                <a:solidFill>
                  <a:srgbClr val="1836B2"/>
                </a:solidFill>
                <a:latin typeface="Fira Sans Medium"/>
              </a:rPr>
              <a:t>(CNN</a:t>
            </a:r>
            <a:r>
              <a:rPr lang="en-US" sz="1800" u="none" dirty="0">
                <a:solidFill>
                  <a:srgbClr val="1836B2"/>
                </a:solidFill>
                <a:latin typeface="Fira Sans Medium"/>
              </a:rPr>
              <a:t>) </a:t>
            </a:r>
          </a:p>
        </p:txBody>
      </p:sp>
      <p:pic>
        <p:nvPicPr>
          <p:cNvPr id="12" name="Image 11">
            <a:extLst>
              <a:ext uri="{FF2B5EF4-FFF2-40B4-BE49-F238E27FC236}">
                <a16:creationId xmlns:a16="http://schemas.microsoft.com/office/drawing/2014/main" id="{1F7E9204-80DA-DDB0-0852-7E7804ADB1A4}"/>
              </a:ext>
            </a:extLst>
          </p:cNvPr>
          <p:cNvPicPr>
            <a:picLocks noChangeAspect="1"/>
          </p:cNvPicPr>
          <p:nvPr/>
        </p:nvPicPr>
        <p:blipFill rotWithShape="1">
          <a:blip r:embed="rId4"/>
          <a:srcRect l="4877" t="-235" r="2360" b="235"/>
          <a:stretch/>
        </p:blipFill>
        <p:spPr>
          <a:xfrm>
            <a:off x="152400" y="5466327"/>
            <a:ext cx="9106112" cy="4616514"/>
          </a:xfrm>
          <a:prstGeom prst="rect">
            <a:avLst/>
          </a:prstGeom>
        </p:spPr>
      </p:pic>
      <p:pic>
        <p:nvPicPr>
          <p:cNvPr id="16" name="Image 15">
            <a:extLst>
              <a:ext uri="{FF2B5EF4-FFF2-40B4-BE49-F238E27FC236}">
                <a16:creationId xmlns:a16="http://schemas.microsoft.com/office/drawing/2014/main" id="{0B1CF6DF-2292-BEA5-16CD-09D2B57DF447}"/>
              </a:ext>
            </a:extLst>
          </p:cNvPr>
          <p:cNvPicPr>
            <a:picLocks noChangeAspect="1"/>
          </p:cNvPicPr>
          <p:nvPr/>
        </p:nvPicPr>
        <p:blipFill>
          <a:blip r:embed="rId5"/>
          <a:stretch>
            <a:fillRect/>
          </a:stretch>
        </p:blipFill>
        <p:spPr>
          <a:xfrm>
            <a:off x="9525000" y="5371437"/>
            <a:ext cx="8087264" cy="4806295"/>
          </a:xfrm>
          <a:prstGeom prst="rect">
            <a:avLst/>
          </a:prstGeom>
        </p:spPr>
      </p:pic>
      <p:sp>
        <p:nvSpPr>
          <p:cNvPr id="19" name="ZoneTexte 18">
            <a:extLst>
              <a:ext uri="{FF2B5EF4-FFF2-40B4-BE49-F238E27FC236}">
                <a16:creationId xmlns:a16="http://schemas.microsoft.com/office/drawing/2014/main" id="{ECA4BA7C-8DDA-BCE2-2169-31F051507648}"/>
              </a:ext>
            </a:extLst>
          </p:cNvPr>
          <p:cNvSpPr txBox="1"/>
          <p:nvPr/>
        </p:nvSpPr>
        <p:spPr>
          <a:xfrm>
            <a:off x="0" y="1840638"/>
            <a:ext cx="18056575" cy="2800767"/>
          </a:xfrm>
          <a:prstGeom prst="rect">
            <a:avLst/>
          </a:prstGeom>
          <a:noFill/>
        </p:spPr>
        <p:txBody>
          <a:bodyPr wrap="square">
            <a:spAutoFit/>
          </a:bodyPr>
          <a:lstStyle/>
          <a:p>
            <a:r>
              <a:rPr lang="fr-FR" sz="2800" b="0" i="0" dirty="0">
                <a:effectLst/>
                <a:highlight>
                  <a:srgbClr val="FFFFFF"/>
                </a:highlight>
                <a:latin typeface="system-ui"/>
              </a:rPr>
              <a:t>La visualisation de l'évolution de la perte et de la précision du modèle sur les données d'entrainement et les données de validation pour évaluer le modèle et identifier si le modèle a sous-appris ou sur-appris</a:t>
            </a:r>
            <a:r>
              <a:rPr lang="fr-FR" sz="3600" b="0" i="0" dirty="0">
                <a:effectLst/>
                <a:highlight>
                  <a:srgbClr val="FFFFFF"/>
                </a:highlight>
                <a:latin typeface="system-ui"/>
              </a:rPr>
              <a:t>. </a:t>
            </a:r>
            <a:r>
              <a:rPr lang="fr-FR" sz="2800" dirty="0">
                <a:highlight>
                  <a:srgbClr val="FFFFFF"/>
                </a:highlight>
                <a:latin typeface="system-ui"/>
              </a:rPr>
              <a:t>L’observation des graphique ci-dessous montre un rapprochement entre les courbes de données d’entrainement et la courbe sur les données d’entrainements et la courbe sur les données de </a:t>
            </a:r>
            <a:r>
              <a:rPr lang="fr-FR" sz="2800" dirty="0" smtClean="0">
                <a:highlight>
                  <a:srgbClr val="FFFFFF"/>
                </a:highlight>
                <a:latin typeface="system-ui"/>
              </a:rPr>
              <a:t>validation. </a:t>
            </a:r>
            <a:r>
              <a:rPr lang="fr-FR" sz="2800" dirty="0">
                <a:highlight>
                  <a:srgbClr val="FFFFFF"/>
                </a:highlight>
                <a:latin typeface="system-ui"/>
              </a:rPr>
              <a:t>Ceci est observable au niveau du recall, de l’</a:t>
            </a:r>
            <a:r>
              <a:rPr lang="fr-FR" sz="2800" dirty="0" err="1">
                <a:highlight>
                  <a:srgbClr val="FFFFFF"/>
                </a:highlight>
                <a:latin typeface="system-ui"/>
              </a:rPr>
              <a:t>accuracy</a:t>
            </a:r>
            <a:r>
              <a:rPr lang="fr-FR" sz="2800" dirty="0">
                <a:highlight>
                  <a:srgbClr val="FFFFFF"/>
                </a:highlight>
                <a:latin typeface="system-ui"/>
              </a:rPr>
              <a:t> de la sensibilité et du recall. Ces observation confirmes l’absence d’un overfiting et d’un underfiting.</a:t>
            </a:r>
            <a:endParaRPr lang="fr-FR" sz="2800" dirty="0"/>
          </a:p>
        </p:txBody>
      </p:sp>
    </p:spTree>
    <p:extLst>
      <p:ext uri="{BB962C8B-B14F-4D97-AF65-F5344CB8AC3E}">
        <p14:creationId xmlns:p14="http://schemas.microsoft.com/office/powerpoint/2010/main" val="2950368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sp>
        <p:nvSpPr>
          <p:cNvPr id="28" name="ZoneTexte 27">
            <a:extLst>
              <a:ext uri="{FF2B5EF4-FFF2-40B4-BE49-F238E27FC236}">
                <a16:creationId xmlns:a16="http://schemas.microsoft.com/office/drawing/2014/main" id="{10BC80F6-9765-C76E-CD82-84E66D0F34F8}"/>
              </a:ext>
            </a:extLst>
          </p:cNvPr>
          <p:cNvSpPr txBox="1"/>
          <p:nvPr/>
        </p:nvSpPr>
        <p:spPr>
          <a:xfrm>
            <a:off x="4953000" y="639301"/>
            <a:ext cx="11593900" cy="739690"/>
          </a:xfrm>
          <a:prstGeom prst="rect">
            <a:avLst/>
          </a:prstGeom>
          <a:noFill/>
        </p:spPr>
        <p:txBody>
          <a:bodyPr wrap="square">
            <a:spAutoFit/>
          </a:bodyPr>
          <a:lstStyle/>
          <a:p>
            <a:pPr marL="0" lvl="0" indent="0">
              <a:lnSpc>
                <a:spcPts val="5599"/>
              </a:lnSpc>
              <a:spcBef>
                <a:spcPct val="0"/>
              </a:spcBef>
            </a:pPr>
            <a:r>
              <a:rPr lang="en-US" sz="3200" u="none" dirty="0">
                <a:solidFill>
                  <a:srgbClr val="1836B2"/>
                </a:solidFill>
                <a:latin typeface="Fira Sans Medium"/>
              </a:rPr>
              <a:t>VGG19 « Visual Geometry Group 19 » </a:t>
            </a:r>
            <a:endParaRPr lang="en-US" sz="1800" u="none" dirty="0">
              <a:solidFill>
                <a:srgbClr val="1836B2"/>
              </a:solidFill>
              <a:latin typeface="Fira Sans Medium"/>
            </a:endParaRPr>
          </a:p>
        </p:txBody>
      </p:sp>
      <p:sp>
        <p:nvSpPr>
          <p:cNvPr id="19" name="ZoneTexte 18">
            <a:extLst>
              <a:ext uri="{FF2B5EF4-FFF2-40B4-BE49-F238E27FC236}">
                <a16:creationId xmlns:a16="http://schemas.microsoft.com/office/drawing/2014/main" id="{ECA4BA7C-8DDA-BCE2-2169-31F051507648}"/>
              </a:ext>
            </a:extLst>
          </p:cNvPr>
          <p:cNvSpPr txBox="1"/>
          <p:nvPr/>
        </p:nvSpPr>
        <p:spPr>
          <a:xfrm>
            <a:off x="0" y="1789504"/>
            <a:ext cx="18056575" cy="2062103"/>
          </a:xfrm>
          <a:prstGeom prst="rect">
            <a:avLst/>
          </a:prstGeom>
          <a:noFill/>
        </p:spPr>
        <p:txBody>
          <a:bodyPr wrap="square">
            <a:spAutoFit/>
          </a:bodyPr>
          <a:lstStyle/>
          <a:p>
            <a:pPr algn="just"/>
            <a:r>
              <a:rPr lang="fr-FR" sz="3200" i="0" dirty="0">
                <a:effectLst/>
                <a:highlight>
                  <a:srgbClr val="FFFFFF"/>
                </a:highlight>
                <a:latin typeface="+mj-lt"/>
              </a:rPr>
              <a:t>VGG19 « Visual </a:t>
            </a:r>
            <a:r>
              <a:rPr lang="fr-FR" sz="3200" i="0" dirty="0" err="1">
                <a:effectLst/>
                <a:highlight>
                  <a:srgbClr val="FFFFFF"/>
                </a:highlight>
                <a:latin typeface="+mj-lt"/>
              </a:rPr>
              <a:t>Geometry</a:t>
            </a:r>
            <a:r>
              <a:rPr lang="fr-FR" sz="3200" i="0" dirty="0">
                <a:effectLst/>
                <a:highlight>
                  <a:srgbClr val="FFFFFF"/>
                </a:highlight>
                <a:latin typeface="+mj-lt"/>
              </a:rPr>
              <a:t> Group 19 » est un modèle de transfert Learning possédant 19 couches de convolutions (3x3) très puissante pour la classification des maladies des images IRM (car sa profondeur et sa capacité permet de capturer les caractéristiques complexes d’images). L’usage de ce modèle a permis d’obtenir les </a:t>
            </a:r>
            <a:r>
              <a:rPr lang="fr-FR" sz="3200" dirty="0" smtClean="0">
                <a:highlight>
                  <a:srgbClr val="FFFFFF"/>
                </a:highlight>
                <a:latin typeface="+mj-lt"/>
              </a:rPr>
              <a:t>courbes d’apprentissage suivante</a:t>
            </a:r>
            <a:r>
              <a:rPr lang="fr-FR" sz="3200" i="0" dirty="0" smtClean="0">
                <a:effectLst/>
                <a:highlight>
                  <a:srgbClr val="FFFFFF"/>
                </a:highlight>
                <a:latin typeface="+mj-lt"/>
              </a:rPr>
              <a:t>:</a:t>
            </a:r>
            <a:endParaRPr lang="fr-FR" sz="3200" dirty="0">
              <a:latin typeface="+mj-lt"/>
            </a:endParaRPr>
          </a:p>
        </p:txBody>
      </p:sp>
      <p:pic>
        <p:nvPicPr>
          <p:cNvPr id="5" name="Image 4"/>
          <p:cNvPicPr>
            <a:picLocks noChangeAspect="1"/>
          </p:cNvPicPr>
          <p:nvPr/>
        </p:nvPicPr>
        <p:blipFill>
          <a:blip r:embed="rId4"/>
          <a:stretch>
            <a:fillRect/>
          </a:stretch>
        </p:blipFill>
        <p:spPr>
          <a:xfrm>
            <a:off x="284336" y="4229100"/>
            <a:ext cx="9393063" cy="5029200"/>
          </a:xfrm>
          <a:prstGeom prst="rect">
            <a:avLst/>
          </a:prstGeom>
        </p:spPr>
      </p:pic>
      <p:cxnSp>
        <p:nvCxnSpPr>
          <p:cNvPr id="10" name="Connecteur droit 9">
            <a:extLst>
              <a:ext uri="{FF2B5EF4-FFF2-40B4-BE49-F238E27FC236}">
                <a16:creationId xmlns:a16="http://schemas.microsoft.com/office/drawing/2014/main" id="{5D7886FB-06C6-1E26-D4A8-BFE407F08AA1}"/>
              </a:ext>
            </a:extLst>
          </p:cNvPr>
          <p:cNvCxnSpPr>
            <a:cxnSpLocks/>
          </p:cNvCxnSpPr>
          <p:nvPr/>
        </p:nvCxnSpPr>
        <p:spPr>
          <a:xfrm>
            <a:off x="10133658" y="4229100"/>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0668000" y="4381500"/>
            <a:ext cx="6629400" cy="4247317"/>
          </a:xfrm>
          <a:prstGeom prst="rect">
            <a:avLst/>
          </a:prstGeom>
          <a:noFill/>
        </p:spPr>
        <p:txBody>
          <a:bodyPr wrap="square" rtlCol="0">
            <a:spAutoFit/>
          </a:bodyPr>
          <a:lstStyle/>
          <a:p>
            <a:r>
              <a:rPr lang="fr-FR" sz="2800" dirty="0"/>
              <a:t>L’observation </a:t>
            </a:r>
            <a:r>
              <a:rPr lang="fr-FR" sz="2800" dirty="0" smtClean="0"/>
              <a:t>des graphiques montre </a:t>
            </a:r>
            <a:r>
              <a:rPr lang="fr-FR" sz="2800" dirty="0"/>
              <a:t>un rapprochement entre les courbes de données d’entrainement et la courbe sur les données d’entrainements et la courbe sur les données de validation. Ceci est observable au niveau </a:t>
            </a:r>
            <a:r>
              <a:rPr lang="fr-FR" sz="2800" dirty="0" smtClean="0"/>
              <a:t>de </a:t>
            </a:r>
            <a:r>
              <a:rPr lang="fr-FR" sz="2800" dirty="0"/>
              <a:t>l’</a:t>
            </a:r>
            <a:r>
              <a:rPr lang="fr-FR" sz="2800" dirty="0" err="1"/>
              <a:t>accuracy</a:t>
            </a:r>
            <a:r>
              <a:rPr lang="fr-FR" sz="2800" dirty="0"/>
              <a:t> </a:t>
            </a:r>
            <a:r>
              <a:rPr lang="fr-FR" sz="2800" dirty="0" smtClean="0"/>
              <a:t>et des pertes. Ceci confirme </a:t>
            </a:r>
            <a:r>
              <a:rPr lang="fr-FR" sz="2800" dirty="0"/>
              <a:t>l’absence d’un </a:t>
            </a:r>
            <a:r>
              <a:rPr lang="fr-FR" sz="2800" dirty="0" err="1"/>
              <a:t>overfiting</a:t>
            </a:r>
            <a:r>
              <a:rPr lang="fr-FR" sz="2800" dirty="0"/>
              <a:t> et d’un </a:t>
            </a:r>
            <a:r>
              <a:rPr lang="fr-FR" sz="2800" dirty="0" err="1" smtClean="0"/>
              <a:t>underfiting</a:t>
            </a:r>
            <a:r>
              <a:rPr lang="fr-FR" sz="2800" dirty="0" smtClean="0"/>
              <a:t> et </a:t>
            </a:r>
            <a:r>
              <a:rPr lang="fr-FR" sz="2800" dirty="0"/>
              <a:t>la capacité de </a:t>
            </a:r>
            <a:r>
              <a:rPr lang="fr-FR" sz="2800" dirty="0" smtClean="0"/>
              <a:t>généralisation adéquate du modèle.</a:t>
            </a:r>
            <a:endParaRPr lang="fr-FR" sz="2800" dirty="0"/>
          </a:p>
          <a:p>
            <a:r>
              <a:rPr lang="fr-FR" dirty="0" smtClean="0"/>
              <a:t> </a:t>
            </a:r>
            <a:endParaRPr lang="fr-FR" dirty="0"/>
          </a:p>
        </p:txBody>
      </p:sp>
    </p:spTree>
    <p:extLst>
      <p:ext uri="{BB962C8B-B14F-4D97-AF65-F5344CB8AC3E}">
        <p14:creationId xmlns:p14="http://schemas.microsoft.com/office/powerpoint/2010/main" val="383084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cxnSp>
        <p:nvCxnSpPr>
          <p:cNvPr id="27" name="Connecteur droit 26">
            <a:extLst>
              <a:ext uri="{FF2B5EF4-FFF2-40B4-BE49-F238E27FC236}">
                <a16:creationId xmlns:a16="http://schemas.microsoft.com/office/drawing/2014/main" id="{5D7886FB-06C6-1E26-D4A8-BFE407F08AA1}"/>
              </a:ext>
            </a:extLst>
          </p:cNvPr>
          <p:cNvCxnSpPr>
            <a:cxnSpLocks/>
          </p:cNvCxnSpPr>
          <p:nvPr/>
        </p:nvCxnSpPr>
        <p:spPr>
          <a:xfrm>
            <a:off x="8534400" y="1180290"/>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A4106D0-F394-6CE7-062C-0C924648CF26}"/>
              </a:ext>
            </a:extLst>
          </p:cNvPr>
          <p:cNvSpPr txBox="1"/>
          <p:nvPr/>
        </p:nvSpPr>
        <p:spPr>
          <a:xfrm>
            <a:off x="4260016" y="6855594"/>
            <a:ext cx="8548768" cy="461665"/>
          </a:xfrm>
          <a:prstGeom prst="rect">
            <a:avLst/>
          </a:prstGeom>
          <a:noFill/>
        </p:spPr>
        <p:txBody>
          <a:bodyPr wrap="square" rtlCol="0">
            <a:spAutoFit/>
          </a:bodyPr>
          <a:lstStyle/>
          <a:p>
            <a:r>
              <a:rPr lang="fr-FR" sz="2400" b="1" dirty="0"/>
              <a:t>Les résultats de l’entrainement des données après 5 </a:t>
            </a:r>
            <a:r>
              <a:rPr lang="fr-FR" sz="2400" b="1" dirty="0" err="1"/>
              <a:t>intérations</a:t>
            </a:r>
            <a:r>
              <a:rPr lang="fr-FR" sz="2400" b="1" dirty="0"/>
              <a:t> </a:t>
            </a:r>
          </a:p>
        </p:txBody>
      </p:sp>
      <p:sp>
        <p:nvSpPr>
          <p:cNvPr id="18" name="ZoneTexte 17">
            <a:extLst>
              <a:ext uri="{FF2B5EF4-FFF2-40B4-BE49-F238E27FC236}">
                <a16:creationId xmlns:a16="http://schemas.microsoft.com/office/drawing/2014/main" id="{76A223AF-13FB-D9D0-985B-E6443575F956}"/>
              </a:ext>
            </a:extLst>
          </p:cNvPr>
          <p:cNvSpPr txBox="1"/>
          <p:nvPr/>
        </p:nvSpPr>
        <p:spPr>
          <a:xfrm>
            <a:off x="-31630" y="1436910"/>
            <a:ext cx="7384397" cy="584775"/>
          </a:xfrm>
          <a:prstGeom prst="rect">
            <a:avLst/>
          </a:prstGeom>
          <a:noFill/>
        </p:spPr>
        <p:txBody>
          <a:bodyPr wrap="square" rtlCol="0">
            <a:spAutoFit/>
          </a:bodyPr>
          <a:lstStyle/>
          <a:p>
            <a:r>
              <a:rPr lang="fr-FR" sz="3200" b="1" dirty="0"/>
              <a:t>Le résumé de l’architecture du modèle </a:t>
            </a:r>
          </a:p>
        </p:txBody>
      </p:sp>
      <p:sp>
        <p:nvSpPr>
          <p:cNvPr id="28" name="ZoneTexte 27">
            <a:extLst>
              <a:ext uri="{FF2B5EF4-FFF2-40B4-BE49-F238E27FC236}">
                <a16:creationId xmlns:a16="http://schemas.microsoft.com/office/drawing/2014/main" id="{10BC80F6-9765-C76E-CD82-84E66D0F34F8}"/>
              </a:ext>
            </a:extLst>
          </p:cNvPr>
          <p:cNvSpPr txBox="1"/>
          <p:nvPr/>
        </p:nvSpPr>
        <p:spPr>
          <a:xfrm>
            <a:off x="4953000" y="639301"/>
            <a:ext cx="11593900" cy="739690"/>
          </a:xfrm>
          <a:prstGeom prst="rect">
            <a:avLst/>
          </a:prstGeom>
          <a:noFill/>
        </p:spPr>
        <p:txBody>
          <a:bodyPr wrap="square">
            <a:spAutoFit/>
          </a:bodyPr>
          <a:lstStyle/>
          <a:p>
            <a:pPr lvl="0">
              <a:lnSpc>
                <a:spcPts val="5599"/>
              </a:lnSpc>
              <a:spcBef>
                <a:spcPct val="0"/>
              </a:spcBef>
            </a:pPr>
            <a:r>
              <a:rPr lang="en-US" sz="3200" dirty="0">
                <a:solidFill>
                  <a:srgbClr val="1836B2"/>
                </a:solidFill>
                <a:latin typeface="Fira Sans Medium"/>
              </a:rPr>
              <a:t>VGG19 « Visual Geometry Group 19 » </a:t>
            </a:r>
            <a:endParaRPr lang="en-US" dirty="0">
              <a:solidFill>
                <a:srgbClr val="1836B2"/>
              </a:solidFill>
              <a:latin typeface="Fira Sans Medium"/>
            </a:endParaRPr>
          </a:p>
        </p:txBody>
      </p:sp>
      <p:sp>
        <p:nvSpPr>
          <p:cNvPr id="5" name="ZoneTexte 4"/>
          <p:cNvSpPr txBox="1"/>
          <p:nvPr/>
        </p:nvSpPr>
        <p:spPr>
          <a:xfrm>
            <a:off x="9036911" y="1399847"/>
            <a:ext cx="8763000" cy="5262979"/>
          </a:xfrm>
          <a:prstGeom prst="rect">
            <a:avLst/>
          </a:prstGeom>
          <a:noFill/>
        </p:spPr>
        <p:txBody>
          <a:bodyPr wrap="square" rtlCol="0">
            <a:spAutoFit/>
          </a:bodyPr>
          <a:lstStyle/>
          <a:p>
            <a:r>
              <a:rPr lang="fr-FR" sz="2400" dirty="0"/>
              <a:t>Le tableau de l’architecture du modèle montre que qu’il a utilisé </a:t>
            </a:r>
            <a:r>
              <a:rPr lang="fr-FR" sz="2400" b="1" dirty="0">
                <a:latin typeface="Calibri" panose="020F0502020204030204" pitchFamily="34" charset="0"/>
                <a:ea typeface="Calibri" panose="020F0502020204030204" pitchFamily="34" charset="0"/>
                <a:cs typeface="Times New Roman" panose="02020603050405020304" pitchFamily="18" charset="0"/>
              </a:rPr>
              <a:t> 20353220 </a:t>
            </a:r>
            <a:r>
              <a:rPr lang="fr-FR" sz="2400" dirty="0" smtClean="0"/>
              <a:t> </a:t>
            </a:r>
            <a:r>
              <a:rPr lang="fr-FR" sz="2400" dirty="0"/>
              <a:t>paramètres dont 221485564  pour l’entrainement.</a:t>
            </a:r>
          </a:p>
          <a:p>
            <a:endParaRPr lang="fr-FR" sz="2400" dirty="0"/>
          </a:p>
          <a:p>
            <a:r>
              <a:rPr lang="fr-FR" sz="2400" dirty="0"/>
              <a:t>Les résultats de l’entrainement après 5 itérations montrent que le modèle a été exécuter </a:t>
            </a:r>
            <a:r>
              <a:rPr lang="fr-FR" sz="2400" dirty="0" smtClean="0"/>
              <a:t>en  2h 45min,  </a:t>
            </a:r>
            <a:r>
              <a:rPr lang="fr-FR" sz="2400" dirty="0"/>
              <a:t>la perte  finale sur les données d’entrainement est de de </a:t>
            </a:r>
            <a:r>
              <a:rPr lang="fr-FR" sz="2400" dirty="0" smtClean="0"/>
              <a:t>56,23% </a:t>
            </a:r>
            <a:r>
              <a:rPr lang="fr-FR" sz="2400" dirty="0"/>
              <a:t>et celle sur les données de validation est de </a:t>
            </a:r>
            <a:r>
              <a:rPr lang="fr-FR" sz="2400" dirty="0" smtClean="0"/>
              <a:t>51,06%. </a:t>
            </a:r>
            <a:r>
              <a:rPr lang="fr-FR" sz="2400" dirty="0"/>
              <a:t>D’autre part la précision sur les données d’entrainement est de </a:t>
            </a:r>
            <a:r>
              <a:rPr lang="fr-FR" sz="2400" dirty="0" smtClean="0"/>
              <a:t>77,83% </a:t>
            </a:r>
            <a:r>
              <a:rPr lang="fr-FR" sz="2400" dirty="0"/>
              <a:t>contre </a:t>
            </a:r>
            <a:r>
              <a:rPr lang="fr-FR" sz="2400" dirty="0" smtClean="0"/>
              <a:t>80,71% </a:t>
            </a:r>
            <a:r>
              <a:rPr lang="fr-FR" sz="2400" dirty="0"/>
              <a:t>sur les données de validations ce qui indique la bonne performance du modèles sur les données d’entrainements et de validations. Aussi les résultats </a:t>
            </a:r>
            <a:r>
              <a:rPr lang="fr-FR" sz="2400" dirty="0" smtClean="0"/>
              <a:t>montrent un recall de 71,43% et 75,23% sur les données d’entrainement et de validation respectivement. Cela traduit la capacité de notre modèle à prédire correcte les vrai positif sur nos données.</a:t>
            </a:r>
            <a:endParaRPr lang="fr-FR" sz="2400" dirty="0"/>
          </a:p>
        </p:txBody>
      </p:sp>
      <p:graphicFrame>
        <p:nvGraphicFramePr>
          <p:cNvPr id="6" name="Tableau 5"/>
          <p:cNvGraphicFramePr>
            <a:graphicFrameLocks noGrp="1"/>
          </p:cNvGraphicFramePr>
          <p:nvPr>
            <p:extLst>
              <p:ext uri="{D42A27DB-BD31-4B8C-83A1-F6EECF244321}">
                <p14:modId xmlns:p14="http://schemas.microsoft.com/office/powerpoint/2010/main" val="3890407186"/>
              </p:ext>
            </p:extLst>
          </p:nvPr>
        </p:nvGraphicFramePr>
        <p:xfrm>
          <a:off x="189966" y="2127910"/>
          <a:ext cx="7162801" cy="4344781"/>
        </p:xfrm>
        <a:graphic>
          <a:graphicData uri="http://schemas.openxmlformats.org/drawingml/2006/table">
            <a:tbl>
              <a:tblPr firstRow="1" firstCol="1" bandRow="1"/>
              <a:tblGrid>
                <a:gridCol w="4283809">
                  <a:extLst>
                    <a:ext uri="{9D8B030D-6E8A-4147-A177-3AD203B41FA5}">
                      <a16:colId xmlns:a16="http://schemas.microsoft.com/office/drawing/2014/main" val="4289696231"/>
                    </a:ext>
                  </a:extLst>
                </a:gridCol>
                <a:gridCol w="2137491">
                  <a:extLst>
                    <a:ext uri="{9D8B030D-6E8A-4147-A177-3AD203B41FA5}">
                      <a16:colId xmlns:a16="http://schemas.microsoft.com/office/drawing/2014/main" val="1876868731"/>
                    </a:ext>
                  </a:extLst>
                </a:gridCol>
                <a:gridCol w="741501">
                  <a:extLst>
                    <a:ext uri="{9D8B030D-6E8A-4147-A177-3AD203B41FA5}">
                      <a16:colId xmlns:a16="http://schemas.microsoft.com/office/drawing/2014/main" val="2938347610"/>
                    </a:ext>
                  </a:extLst>
                </a:gridCol>
              </a:tblGrid>
              <a:tr h="773780">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Layer (type)</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a:lnSpc>
                          <a:spcPct val="107000"/>
                        </a:lnSpc>
                        <a:spcAft>
                          <a:spcPts val="0"/>
                        </a:spcAft>
                      </a:pPr>
                      <a:r>
                        <a:rPr lang="fr-FR" sz="1600" b="1">
                          <a:effectLst/>
                          <a:latin typeface="Calibri" panose="020F0502020204030204" pitchFamily="34" charset="0"/>
                          <a:ea typeface="Calibri" panose="020F0502020204030204" pitchFamily="34" charset="0"/>
                          <a:cs typeface="Times New Roman" panose="02020603050405020304" pitchFamily="18" charset="0"/>
                        </a:rPr>
                        <a:t>Output Shape</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a:lnSpc>
                          <a:spcPct val="107000"/>
                        </a:lnSpc>
                        <a:spcAft>
                          <a:spcPts val="0"/>
                        </a:spcAft>
                      </a:pPr>
                      <a:r>
                        <a:rPr lang="fr-FR" sz="1600" b="1">
                          <a:effectLst/>
                          <a:latin typeface="Calibri" panose="020F0502020204030204" pitchFamily="34" charset="0"/>
                          <a:ea typeface="Calibri" panose="020F0502020204030204" pitchFamily="34" charset="0"/>
                          <a:cs typeface="Times New Roman" panose="02020603050405020304" pitchFamily="18" charset="0"/>
                        </a:rPr>
                        <a:t>Paramètres </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66980154"/>
                  </a:ext>
                </a:extLst>
              </a:tr>
              <a:tr h="558148">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vgg19 (</a:t>
                      </a:r>
                      <a:r>
                        <a:rPr lang="fr-FR" sz="1600" b="1" dirty="0" err="1">
                          <a:effectLst/>
                          <a:latin typeface="Calibri" panose="020F0502020204030204" pitchFamily="34" charset="0"/>
                          <a:ea typeface="Calibri" panose="020F0502020204030204" pitchFamily="34" charset="0"/>
                          <a:cs typeface="Times New Roman" panose="02020603050405020304" pitchFamily="18" charset="0"/>
                        </a:rPr>
                        <a:t>Functional</a:t>
                      </a:r>
                      <a:r>
                        <a:rPr lang="fr-FR" sz="1600" b="1" dirty="0">
                          <a:effectLst/>
                          <a:latin typeface="Calibri" panose="020F0502020204030204" pitchFamily="34" charset="0"/>
                          <a:ea typeface="Calibri" panose="020F0502020204030204" pitchFamily="34" charset="0"/>
                          <a:cs typeface="Times New Roman" panose="02020603050405020304" pitchFamily="18" charset="0"/>
                        </a:rPr>
                        <a: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(None, 4, 4, 512)</a:t>
                      </a: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20024384</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878702120"/>
                  </a:ext>
                </a:extLst>
              </a:tr>
              <a:tr h="272745">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global_average_pooling2d_1</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638155364"/>
                  </a:ext>
                </a:extLst>
              </a:tr>
              <a:tr h="272745">
                <a:tc>
                  <a:txBody>
                    <a:bodyPr/>
                    <a:lstStyle/>
                    <a:p>
                      <a:pPr>
                        <a:lnSpc>
                          <a:spcPct val="107000"/>
                        </a:lnSpc>
                        <a:spcAft>
                          <a:spcPts val="0"/>
                        </a:spcAft>
                      </a:pPr>
                      <a:r>
                        <a:rPr lang="fr-FR" sz="1600" b="1">
                          <a:effectLst/>
                          <a:latin typeface="Calibri" panose="020F0502020204030204" pitchFamily="34" charset="0"/>
                          <a:ea typeface="Calibri" panose="020F0502020204030204" pitchFamily="34" charset="0"/>
                          <a:cs typeface="Times New Roman" panose="02020603050405020304" pitchFamily="18" charset="0"/>
                        </a:rPr>
                        <a:t>(GlobalAveragePooling2D)</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endParaRPr lang="fr-FR" sz="1600">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endParaRPr lang="fr-FR" sz="160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991667498"/>
                  </a:ext>
                </a:extLst>
              </a:tr>
              <a:tr h="558148">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dense_3 (Dense)</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262656</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291738069"/>
                  </a:ext>
                </a:extLst>
              </a:tr>
              <a:tr h="272745">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dropout_2 (Dropout)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952570237"/>
                  </a:ext>
                </a:extLst>
              </a:tr>
              <a:tr h="272745">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dense_4 (Dense)</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(None, 128)</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65664</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830145830"/>
                  </a:ext>
                </a:extLst>
              </a:tr>
              <a:tr h="272745">
                <a:tc>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dropout_3 (Dropout)</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(None, 128)</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462089346"/>
                  </a:ext>
                </a:extLst>
              </a:tr>
              <a:tr h="272745">
                <a:tc>
                  <a:txBody>
                    <a:bodyPr/>
                    <a:lstStyle/>
                    <a:p>
                      <a:pPr>
                        <a:lnSpc>
                          <a:spcPct val="107000"/>
                        </a:lnSpc>
                        <a:spcAft>
                          <a:spcPts val="0"/>
                        </a:spcAft>
                      </a:pPr>
                      <a:r>
                        <a:rPr lang="fr-FR" sz="1600" b="1">
                          <a:effectLst/>
                          <a:latin typeface="Calibri" panose="020F0502020204030204" pitchFamily="34" charset="0"/>
                          <a:ea typeface="Calibri" panose="020F0502020204030204" pitchFamily="34" charset="0"/>
                          <a:cs typeface="Times New Roman" panose="02020603050405020304" pitchFamily="18" charset="0"/>
                        </a:rPr>
                        <a:t>dense_5 (Dense)</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(None, 4)</a:t>
                      </a:r>
                    </a:p>
                  </a:txBody>
                  <a:tcPr marL="68580" marR="68580" marT="0" marB="0">
                    <a:lnL>
                      <a:noFill/>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a:lnSpc>
                          <a:spcPct val="107000"/>
                        </a:lnSpc>
                        <a:spcAft>
                          <a:spcPts val="0"/>
                        </a:spcAft>
                      </a:pPr>
                      <a:r>
                        <a:rPr lang="fr-FR" sz="1600">
                          <a:effectLst/>
                          <a:latin typeface="Calibri" panose="020F0502020204030204" pitchFamily="34" charset="0"/>
                          <a:ea typeface="Calibri" panose="020F0502020204030204" pitchFamily="34" charset="0"/>
                          <a:cs typeface="Times New Roman" panose="02020603050405020304" pitchFamily="18" charset="0"/>
                        </a:rPr>
                        <a:t>516</a:t>
                      </a: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023298452"/>
                  </a:ext>
                </a:extLst>
              </a:tr>
              <a:tr h="272745">
                <a:tc gridSpan="2">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Total </a:t>
                      </a:r>
                      <a:r>
                        <a:rPr lang="fr-FR" sz="1600" b="1" dirty="0" err="1">
                          <a:effectLst/>
                          <a:latin typeface="Calibri" panose="020F0502020204030204" pitchFamily="34" charset="0"/>
                          <a:ea typeface="Calibri" panose="020F0502020204030204" pitchFamily="34" charset="0"/>
                          <a:cs typeface="Times New Roman" panose="02020603050405020304" pitchFamily="18" charset="0"/>
                        </a:rPr>
                        <a:t>params</a:t>
                      </a:r>
                      <a:r>
                        <a:rPr lang="fr-FR" sz="1600" b="1" dirty="0">
                          <a:effectLst/>
                          <a:latin typeface="Calibri" panose="020F0502020204030204" pitchFamily="34" charset="0"/>
                          <a:ea typeface="Calibri" panose="020F0502020204030204" pitchFamily="34" charset="0"/>
                          <a:cs typeface="Times New Roman" panose="02020603050405020304" pitchFamily="18" charset="0"/>
                        </a:rPr>
                        <a:t>: 20353220 (77.64 MB)</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hMerge="1">
                  <a:txBody>
                    <a:bodyPr/>
                    <a:lstStyle/>
                    <a:p>
                      <a:endParaRPr lang="fr-FR"/>
                    </a:p>
                  </a:txBody>
                  <a:tcPr/>
                </a:tc>
                <a:tc>
                  <a:txBody>
                    <a:bodyPr/>
                    <a:lstStyle/>
                    <a:p>
                      <a:endParaRPr lang="fr-FR" sz="1600" dirty="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707429660"/>
                  </a:ext>
                </a:extLst>
              </a:tr>
              <a:tr h="272745">
                <a:tc gridSpan="2">
                  <a:txBody>
                    <a:bodyPr/>
                    <a:lstStyle/>
                    <a:p>
                      <a:pPr>
                        <a:lnSpc>
                          <a:spcPct val="107000"/>
                        </a:lnSpc>
                        <a:spcAft>
                          <a:spcPts val="0"/>
                        </a:spcAft>
                      </a:pPr>
                      <a:r>
                        <a:rPr lang="fr-FR" sz="1600" b="1">
                          <a:effectLst/>
                          <a:latin typeface="Calibri" panose="020F0502020204030204" pitchFamily="34" charset="0"/>
                          <a:ea typeface="Calibri" panose="020F0502020204030204" pitchFamily="34" charset="0"/>
                          <a:cs typeface="Times New Roman" panose="02020603050405020304" pitchFamily="18" charset="0"/>
                        </a:rPr>
                        <a:t>Trainable params: 328836 (1.25 MB)</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hMerge="1">
                  <a:txBody>
                    <a:bodyPr/>
                    <a:lstStyle/>
                    <a:p>
                      <a:endParaRPr lang="fr-FR"/>
                    </a:p>
                  </a:txBody>
                  <a:tcPr/>
                </a:tc>
                <a:tc>
                  <a:txBody>
                    <a:bodyPr/>
                    <a:lstStyle/>
                    <a:p>
                      <a:endParaRPr lang="fr-FR" sz="1600" dirty="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957698802"/>
                  </a:ext>
                </a:extLst>
              </a:tr>
              <a:tr h="272745">
                <a:tc gridSpan="2">
                  <a:txBody>
                    <a:bodyPr/>
                    <a:lstStyle/>
                    <a:p>
                      <a:pPr>
                        <a:lnSpc>
                          <a:spcPct val="107000"/>
                        </a:lnSpc>
                        <a:spcAft>
                          <a:spcPts val="0"/>
                        </a:spcAft>
                      </a:pPr>
                      <a:r>
                        <a:rPr lang="fr-FR" sz="1600" b="1" dirty="0">
                          <a:effectLst/>
                          <a:latin typeface="Calibri" panose="020F0502020204030204" pitchFamily="34" charset="0"/>
                          <a:ea typeface="Calibri" panose="020F0502020204030204" pitchFamily="34" charset="0"/>
                          <a:cs typeface="Times New Roman" panose="02020603050405020304" pitchFamily="18" charset="0"/>
                        </a:rPr>
                        <a:t>Non-</a:t>
                      </a:r>
                      <a:r>
                        <a:rPr lang="fr-FR" sz="1600" b="1" dirty="0" err="1">
                          <a:effectLst/>
                          <a:latin typeface="Calibri" panose="020F0502020204030204" pitchFamily="34" charset="0"/>
                          <a:ea typeface="Calibri" panose="020F0502020204030204" pitchFamily="34" charset="0"/>
                          <a:cs typeface="Times New Roman" panose="02020603050405020304" pitchFamily="18" charset="0"/>
                        </a:rPr>
                        <a:t>trainable</a:t>
                      </a:r>
                      <a:r>
                        <a:rPr lang="fr-FR" sz="1600" b="1" dirty="0">
                          <a:effectLst/>
                          <a:latin typeface="Calibri" panose="020F0502020204030204" pitchFamily="34" charset="0"/>
                          <a:ea typeface="Calibri" panose="020F0502020204030204" pitchFamily="34" charset="0"/>
                          <a:cs typeface="Times New Roman" panose="02020603050405020304" pitchFamily="18" charset="0"/>
                        </a:rPr>
                        <a:t> </a:t>
                      </a:r>
                      <a:r>
                        <a:rPr lang="fr-FR" sz="1600" b="1" dirty="0" err="1">
                          <a:effectLst/>
                          <a:latin typeface="Calibri" panose="020F0502020204030204" pitchFamily="34" charset="0"/>
                          <a:ea typeface="Calibri" panose="020F0502020204030204" pitchFamily="34" charset="0"/>
                          <a:cs typeface="Times New Roman" panose="02020603050405020304" pitchFamily="18" charset="0"/>
                        </a:rPr>
                        <a:t>params</a:t>
                      </a:r>
                      <a:r>
                        <a:rPr lang="fr-FR" sz="1600" b="1" dirty="0">
                          <a:effectLst/>
                          <a:latin typeface="Calibri" panose="020F0502020204030204" pitchFamily="34" charset="0"/>
                          <a:ea typeface="Calibri" panose="020F0502020204030204" pitchFamily="34" charset="0"/>
                          <a:cs typeface="Times New Roman" panose="02020603050405020304" pitchFamily="18" charset="0"/>
                        </a:rPr>
                        <a:t>: 20024384 (76.39 MB)</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a:noFill/>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hMerge="1">
                  <a:txBody>
                    <a:bodyPr/>
                    <a:lstStyle/>
                    <a:p>
                      <a:endParaRPr lang="fr-FR"/>
                    </a:p>
                  </a:txBody>
                  <a:tcPr/>
                </a:tc>
                <a:tc>
                  <a:txBody>
                    <a:bodyPr/>
                    <a:lstStyle/>
                    <a:p>
                      <a:endParaRPr lang="fr-FR" sz="1600" dirty="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649283808"/>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1504060731"/>
              </p:ext>
            </p:extLst>
          </p:nvPr>
        </p:nvGraphicFramePr>
        <p:xfrm>
          <a:off x="3229351" y="7317259"/>
          <a:ext cx="10703386" cy="2767798"/>
        </p:xfrm>
        <a:graphic>
          <a:graphicData uri="http://schemas.openxmlformats.org/drawingml/2006/table">
            <a:tbl>
              <a:tblPr firstRow="1" firstCol="1" bandRow="1">
                <a:tableStyleId>{5940675A-B579-460E-94D1-54222C63F5DA}</a:tableStyleId>
              </a:tblPr>
              <a:tblGrid>
                <a:gridCol w="1179477">
                  <a:extLst>
                    <a:ext uri="{9D8B030D-6E8A-4147-A177-3AD203B41FA5}">
                      <a16:colId xmlns:a16="http://schemas.microsoft.com/office/drawing/2014/main" val="2685075833"/>
                    </a:ext>
                  </a:extLst>
                </a:gridCol>
                <a:gridCol w="699135">
                  <a:extLst>
                    <a:ext uri="{9D8B030D-6E8A-4147-A177-3AD203B41FA5}">
                      <a16:colId xmlns:a16="http://schemas.microsoft.com/office/drawing/2014/main" val="2542777978"/>
                    </a:ext>
                  </a:extLst>
                </a:gridCol>
                <a:gridCol w="828232">
                  <a:extLst>
                    <a:ext uri="{9D8B030D-6E8A-4147-A177-3AD203B41FA5}">
                      <a16:colId xmlns:a16="http://schemas.microsoft.com/office/drawing/2014/main" val="138697557"/>
                    </a:ext>
                  </a:extLst>
                </a:gridCol>
                <a:gridCol w="862525">
                  <a:extLst>
                    <a:ext uri="{9D8B030D-6E8A-4147-A177-3AD203B41FA5}">
                      <a16:colId xmlns:a16="http://schemas.microsoft.com/office/drawing/2014/main" val="1970449089"/>
                    </a:ext>
                  </a:extLst>
                </a:gridCol>
                <a:gridCol w="1075558">
                  <a:extLst>
                    <a:ext uri="{9D8B030D-6E8A-4147-A177-3AD203B41FA5}">
                      <a16:colId xmlns:a16="http://schemas.microsoft.com/office/drawing/2014/main" val="1775881523"/>
                    </a:ext>
                  </a:extLst>
                </a:gridCol>
                <a:gridCol w="1088029">
                  <a:extLst>
                    <a:ext uri="{9D8B030D-6E8A-4147-A177-3AD203B41FA5}">
                      <a16:colId xmlns:a16="http://schemas.microsoft.com/office/drawing/2014/main" val="174572582"/>
                    </a:ext>
                  </a:extLst>
                </a:gridCol>
                <a:gridCol w="862525">
                  <a:extLst>
                    <a:ext uri="{9D8B030D-6E8A-4147-A177-3AD203B41FA5}">
                      <a16:colId xmlns:a16="http://schemas.microsoft.com/office/drawing/2014/main" val="4149845000"/>
                    </a:ext>
                  </a:extLst>
                </a:gridCol>
                <a:gridCol w="862525">
                  <a:extLst>
                    <a:ext uri="{9D8B030D-6E8A-4147-A177-3AD203B41FA5}">
                      <a16:colId xmlns:a16="http://schemas.microsoft.com/office/drawing/2014/main" val="88652439"/>
                    </a:ext>
                  </a:extLst>
                </a:gridCol>
                <a:gridCol w="1075558">
                  <a:extLst>
                    <a:ext uri="{9D8B030D-6E8A-4147-A177-3AD203B41FA5}">
                      <a16:colId xmlns:a16="http://schemas.microsoft.com/office/drawing/2014/main" val="3885500839"/>
                    </a:ext>
                  </a:extLst>
                </a:gridCol>
                <a:gridCol w="1088029">
                  <a:extLst>
                    <a:ext uri="{9D8B030D-6E8A-4147-A177-3AD203B41FA5}">
                      <a16:colId xmlns:a16="http://schemas.microsoft.com/office/drawing/2014/main" val="3845326559"/>
                    </a:ext>
                  </a:extLst>
                </a:gridCol>
                <a:gridCol w="1081793">
                  <a:extLst>
                    <a:ext uri="{9D8B030D-6E8A-4147-A177-3AD203B41FA5}">
                      <a16:colId xmlns:a16="http://schemas.microsoft.com/office/drawing/2014/main" val="2466701878"/>
                    </a:ext>
                  </a:extLst>
                </a:gridCol>
              </a:tblGrid>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Epoch</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Time (s)</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Loss</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Accuracy</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a:effectLst/>
                        </a:rPr>
                        <a:t>Precision</a:t>
                      </a:r>
                      <a:endParaRPr lang="fr-FR"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Recall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Loss </a:t>
                      </a:r>
                      <a:r>
                        <a:rPr lang="en-US" sz="1600" b="1" dirty="0" err="1">
                          <a:effectLst/>
                        </a:rPr>
                        <a:t>val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Accuracy</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Precision</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Recall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86071705"/>
                  </a:ext>
                </a:extLst>
              </a:tr>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1/5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1988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1.0206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0.5436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0.7634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0.2776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0.7573</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0.6908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0.8413</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0.4755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834567"/>
                  </a:ext>
                </a:extLst>
              </a:tr>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2/5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1989</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0.7396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0.7054</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0.7890</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0.5590</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0.6368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0.7602</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0.8386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0.6418</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02943"/>
                  </a:ext>
                </a:extLst>
              </a:tr>
              <a:tr h="449191">
                <a:tc>
                  <a:txBody>
                    <a:bodyPr/>
                    <a:lstStyle/>
                    <a:p>
                      <a:endParaRPr lang="fr-FR" sz="1600" b="1">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3/5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1985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0.6390</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0.7485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0.8190</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0.6533</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0.5695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0.7852</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0.8426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0.7117</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994129"/>
                  </a:ext>
                </a:extLst>
              </a:tr>
              <a:tr h="449191">
                <a:tc>
                  <a:txBody>
                    <a:bodyPr/>
                    <a:lstStyle/>
                    <a:p>
                      <a:endParaRPr lang="fr-FR" sz="1600" b="1">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4/5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1989</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0.5878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0.7667</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0.8141</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0.6969</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0.5329</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0.7951</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0.8491</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0.7336</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601810"/>
                  </a:ext>
                </a:extLst>
              </a:tr>
              <a:tr h="449191">
                <a:tc>
                  <a:txBody>
                    <a:bodyPr/>
                    <a:lstStyle/>
                    <a:p>
                      <a:pPr>
                        <a:lnSpc>
                          <a:spcPct val="107000"/>
                        </a:lnSpc>
                        <a:spcAft>
                          <a:spcPts val="0"/>
                        </a:spcAft>
                      </a:pPr>
                      <a:r>
                        <a:rPr lang="en-US" sz="1600" b="1">
                          <a:effectLst/>
                        </a:rPr>
                        <a:t>La sortie</a:t>
                      </a:r>
                      <a:endParaRPr lang="fr-FR"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b="1" dirty="0" smtClean="0">
                          <a:effectLst/>
                        </a:rPr>
                        <a:t>5/5</a:t>
                      </a:r>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a:effectLst/>
                        </a:rPr>
                        <a:t>1975</a:t>
                      </a:r>
                      <a:endParaRPr lang="fr-F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0.5623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0.7783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0.8269</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0.7143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0.5106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0.8071</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0.8533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a:effectLst/>
                        </a:rPr>
                        <a:t>0.7523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960785"/>
                  </a:ext>
                </a:extLst>
              </a:tr>
            </a:tbl>
          </a:graphicData>
        </a:graphic>
      </p:graphicFrame>
    </p:spTree>
    <p:extLst>
      <p:ext uri="{BB962C8B-B14F-4D97-AF65-F5344CB8AC3E}">
        <p14:creationId xmlns:p14="http://schemas.microsoft.com/office/powerpoint/2010/main" val="225254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sp>
        <p:nvSpPr>
          <p:cNvPr id="28" name="ZoneTexte 27">
            <a:extLst>
              <a:ext uri="{FF2B5EF4-FFF2-40B4-BE49-F238E27FC236}">
                <a16:creationId xmlns:a16="http://schemas.microsoft.com/office/drawing/2014/main" id="{10BC80F6-9765-C76E-CD82-84E66D0F34F8}"/>
              </a:ext>
            </a:extLst>
          </p:cNvPr>
          <p:cNvSpPr txBox="1"/>
          <p:nvPr/>
        </p:nvSpPr>
        <p:spPr>
          <a:xfrm>
            <a:off x="4416037" y="1001498"/>
            <a:ext cx="11593900" cy="780342"/>
          </a:xfrm>
          <a:prstGeom prst="rect">
            <a:avLst/>
          </a:prstGeom>
          <a:noFill/>
        </p:spPr>
        <p:txBody>
          <a:bodyPr wrap="square">
            <a:spAutoFit/>
          </a:bodyPr>
          <a:lstStyle/>
          <a:p>
            <a:pPr marL="0" lvl="0" indent="0">
              <a:lnSpc>
                <a:spcPts val="5599"/>
              </a:lnSpc>
              <a:spcBef>
                <a:spcPct val="0"/>
              </a:spcBef>
            </a:pPr>
            <a:r>
              <a:rPr lang="fr-FR" sz="4400" b="1" dirty="0">
                <a:solidFill>
                  <a:srgbClr val="1836B2"/>
                </a:solidFill>
              </a:rPr>
              <a:t>EfficientNetB7</a:t>
            </a:r>
            <a:endParaRPr lang="en-US" sz="2800" b="1" u="none" dirty="0">
              <a:solidFill>
                <a:srgbClr val="1836B2"/>
              </a:solidFill>
              <a:latin typeface="Fira Sans Medium"/>
            </a:endParaRPr>
          </a:p>
        </p:txBody>
      </p:sp>
      <p:sp>
        <p:nvSpPr>
          <p:cNvPr id="19" name="ZoneTexte 18">
            <a:extLst>
              <a:ext uri="{FF2B5EF4-FFF2-40B4-BE49-F238E27FC236}">
                <a16:creationId xmlns:a16="http://schemas.microsoft.com/office/drawing/2014/main" id="{ECA4BA7C-8DDA-BCE2-2169-31F051507648}"/>
              </a:ext>
            </a:extLst>
          </p:cNvPr>
          <p:cNvSpPr txBox="1"/>
          <p:nvPr/>
        </p:nvSpPr>
        <p:spPr>
          <a:xfrm>
            <a:off x="0" y="1840638"/>
            <a:ext cx="18056575" cy="2554545"/>
          </a:xfrm>
          <a:prstGeom prst="rect">
            <a:avLst/>
          </a:prstGeom>
          <a:noFill/>
        </p:spPr>
        <p:txBody>
          <a:bodyPr wrap="square">
            <a:spAutoFit/>
          </a:bodyPr>
          <a:lstStyle/>
          <a:p>
            <a:r>
              <a:rPr lang="fr-FR" sz="3200" dirty="0"/>
              <a:t>modèle de Deep </a:t>
            </a:r>
            <a:r>
              <a:rPr lang="fr-FR" sz="3200" dirty="0" err="1"/>
              <a:t>learning</a:t>
            </a:r>
            <a:r>
              <a:rPr lang="fr-FR" sz="3200" dirty="0"/>
              <a:t>  convolutif pur adapté aux mobiles (</a:t>
            </a:r>
            <a:r>
              <a:rPr lang="fr-FR" sz="3200" dirty="0" err="1"/>
              <a:t>ConvNet</a:t>
            </a:r>
            <a:r>
              <a:rPr lang="fr-FR" sz="3200" dirty="0"/>
              <a:t>) qui propose de nouvelle méthode de mise à l’échelle qui met à l’échelle uniformément toutes les dimensions de profondeur/largeur/résolution en utilisant un coefficient composé simple mais très efficace. En IRM il permettra de </a:t>
            </a:r>
            <a:r>
              <a:rPr lang="fr-FR" sz="3200" dirty="0" smtClean="0"/>
              <a:t>détecter </a:t>
            </a:r>
            <a:r>
              <a:rPr lang="fr-FR" sz="3200" dirty="0" err="1" smtClean="0"/>
              <a:t>aisement</a:t>
            </a:r>
            <a:r>
              <a:rPr lang="fr-FR" sz="3200" dirty="0" smtClean="0"/>
              <a:t> </a:t>
            </a:r>
            <a:r>
              <a:rPr lang="fr-FR" sz="3200" dirty="0"/>
              <a:t>les types tumeurs L’usage de ce modèle a permis d’obtenir les courbes d’apprentissage suivante:</a:t>
            </a:r>
          </a:p>
        </p:txBody>
      </p:sp>
      <p:cxnSp>
        <p:nvCxnSpPr>
          <p:cNvPr id="9" name="Connecteur droit 8">
            <a:extLst>
              <a:ext uri="{FF2B5EF4-FFF2-40B4-BE49-F238E27FC236}">
                <a16:creationId xmlns:a16="http://schemas.microsoft.com/office/drawing/2014/main" id="{5D7886FB-06C6-1E26-D4A8-BFE407F08AA1}"/>
              </a:ext>
            </a:extLst>
          </p:cNvPr>
          <p:cNvCxnSpPr>
            <a:cxnSpLocks/>
          </p:cNvCxnSpPr>
          <p:nvPr/>
        </p:nvCxnSpPr>
        <p:spPr>
          <a:xfrm>
            <a:off x="10133658" y="4229100"/>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p:nvPicPr>
        <p:blipFill>
          <a:blip r:embed="rId4"/>
          <a:stretch>
            <a:fillRect/>
          </a:stretch>
        </p:blipFill>
        <p:spPr>
          <a:xfrm>
            <a:off x="331962" y="4771252"/>
            <a:ext cx="8696325" cy="4352925"/>
          </a:xfrm>
          <a:prstGeom prst="rect">
            <a:avLst/>
          </a:prstGeom>
        </p:spPr>
      </p:pic>
      <p:sp>
        <p:nvSpPr>
          <p:cNvPr id="7" name="ZoneTexte 6"/>
          <p:cNvSpPr txBox="1"/>
          <p:nvPr/>
        </p:nvSpPr>
        <p:spPr>
          <a:xfrm>
            <a:off x="10896600" y="4533900"/>
            <a:ext cx="7010400" cy="4678204"/>
          </a:xfrm>
          <a:prstGeom prst="rect">
            <a:avLst/>
          </a:prstGeom>
          <a:noFill/>
        </p:spPr>
        <p:txBody>
          <a:bodyPr wrap="square" rtlCol="0">
            <a:spAutoFit/>
          </a:bodyPr>
          <a:lstStyle/>
          <a:p>
            <a:r>
              <a:rPr lang="fr-FR" sz="2800" dirty="0"/>
              <a:t>L’observation </a:t>
            </a:r>
            <a:r>
              <a:rPr lang="fr-FR" sz="2800" dirty="0" smtClean="0"/>
              <a:t>des graphiques </a:t>
            </a:r>
            <a:r>
              <a:rPr lang="fr-FR" sz="2800" dirty="0"/>
              <a:t>montre un rapprochement entre les courbes de données d’entrainement et la courbe sur les données d’entrainements et la courbe sur les données de </a:t>
            </a:r>
            <a:r>
              <a:rPr lang="fr-FR" sz="2800" dirty="0" smtClean="0"/>
              <a:t>validation au niveau des pertes et un éloignement des ces dernières au niveau de l’</a:t>
            </a:r>
            <a:r>
              <a:rPr lang="fr-FR" sz="2800" dirty="0" err="1" smtClean="0"/>
              <a:t>accuracy</a:t>
            </a:r>
            <a:r>
              <a:rPr lang="fr-FR" sz="2800" dirty="0" smtClean="0"/>
              <a:t>. </a:t>
            </a:r>
            <a:r>
              <a:rPr lang="fr-FR" sz="2800" dirty="0"/>
              <a:t>Ceci </a:t>
            </a:r>
            <a:r>
              <a:rPr lang="fr-FR" sz="2800" dirty="0" smtClean="0"/>
              <a:t>indique  la faiblesse du modèle à bien </a:t>
            </a:r>
            <a:r>
              <a:rPr lang="fr-FR" sz="2800" dirty="0"/>
              <a:t>généralisation </a:t>
            </a:r>
            <a:r>
              <a:rPr lang="fr-FR" sz="2800" dirty="0" smtClean="0"/>
              <a:t>et le risque de présence d’un sur-apprentissage ou d’un sous-apprentissage.</a:t>
            </a:r>
            <a:endParaRPr lang="fr-FR" sz="2800" dirty="0"/>
          </a:p>
          <a:p>
            <a:r>
              <a:rPr lang="fr-FR" dirty="0" smtClean="0"/>
              <a:t> </a:t>
            </a:r>
            <a:endParaRPr lang="fr-FR" dirty="0"/>
          </a:p>
        </p:txBody>
      </p:sp>
    </p:spTree>
    <p:extLst>
      <p:ext uri="{BB962C8B-B14F-4D97-AF65-F5344CB8AC3E}">
        <p14:creationId xmlns:p14="http://schemas.microsoft.com/office/powerpoint/2010/main" val="79317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p:nvPr/>
        </p:nvGrpSpPr>
        <p:grpSpPr>
          <a:xfrm rot="-10800000">
            <a:off x="-1772715" y="-3113068"/>
            <a:ext cx="15839149" cy="6226137"/>
            <a:chOff x="0" y="0"/>
            <a:chExt cx="13666499" cy="5372100"/>
          </a:xfrm>
        </p:grpSpPr>
        <p:sp>
          <p:nvSpPr>
            <p:cNvPr id="27" name="Freeform 27"/>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28" name="TextBox 28"/>
          <p:cNvSpPr txBox="1"/>
          <p:nvPr/>
        </p:nvSpPr>
        <p:spPr>
          <a:xfrm>
            <a:off x="1028700" y="1104900"/>
            <a:ext cx="12382500" cy="1115690"/>
          </a:xfrm>
          <a:prstGeom prst="rect">
            <a:avLst/>
          </a:prstGeom>
        </p:spPr>
        <p:txBody>
          <a:bodyPr wrap="square" lIns="0" tIns="0" rIns="0" bIns="0" rtlCol="0" anchor="t">
            <a:spAutoFit/>
          </a:bodyPr>
          <a:lstStyle/>
          <a:p>
            <a:pPr marL="0" lvl="0" indent="0" algn="l">
              <a:lnSpc>
                <a:spcPts val="8717"/>
              </a:lnSpc>
              <a:spcBef>
                <a:spcPct val="0"/>
              </a:spcBef>
            </a:pPr>
            <a:r>
              <a:rPr lang="en-US" sz="7925" dirty="0">
                <a:solidFill>
                  <a:srgbClr val="FFFFFF"/>
                </a:solidFill>
                <a:latin typeface="Fira Sans Semi-Bold"/>
              </a:rPr>
              <a:t>Contexte et Justification</a:t>
            </a:r>
            <a:endParaRPr lang="en-US" sz="7925" u="none" dirty="0">
              <a:solidFill>
                <a:srgbClr val="FFFFFF"/>
              </a:solidFill>
              <a:latin typeface="Fira Sans Semi-Bold"/>
            </a:endParaRPr>
          </a:p>
        </p:txBody>
      </p:sp>
      <p:sp>
        <p:nvSpPr>
          <p:cNvPr id="29" name="Freeform 29"/>
          <p:cNvSpPr/>
          <p:nvPr/>
        </p:nvSpPr>
        <p:spPr>
          <a:xfrm flipV="1">
            <a:off x="11582343" y="-1359365"/>
            <a:ext cx="7816401" cy="4462908"/>
          </a:xfrm>
          <a:custGeom>
            <a:avLst/>
            <a:gdLst/>
            <a:ahLst/>
            <a:cxnLst/>
            <a:rect l="l" t="t" r="r" b="b"/>
            <a:pathLst>
              <a:path w="7816401" h="4462908">
                <a:moveTo>
                  <a:pt x="0" y="4462908"/>
                </a:moveTo>
                <a:lnTo>
                  <a:pt x="7816401" y="4462908"/>
                </a:lnTo>
                <a:lnTo>
                  <a:pt x="7816401" y="0"/>
                </a:lnTo>
                <a:lnTo>
                  <a:pt x="0" y="0"/>
                </a:lnTo>
                <a:lnTo>
                  <a:pt x="0" y="4462908"/>
                </a:lnTo>
                <a:close/>
              </a:path>
            </a:pathLst>
          </a:custGeom>
          <a:blipFill>
            <a:blip r:embed="rId3">
              <a:extLst>
                <a:ext uri="{96DAC541-7B7A-43D3-8B79-37D633B846F1}">
                  <asvg:svgBlip xmlns="" xmlns:asvg="http://schemas.microsoft.com/office/drawing/2016/SVG/main" r:embed="rId4"/>
                </a:ext>
              </a:extLst>
            </a:blip>
            <a:stretch>
              <a:fillRect t="-51576"/>
            </a:stretch>
          </a:blipFill>
        </p:spPr>
      </p:sp>
      <p:sp>
        <p:nvSpPr>
          <p:cNvPr id="2" name="ZoneTexte 1">
            <a:extLst>
              <a:ext uri="{FF2B5EF4-FFF2-40B4-BE49-F238E27FC236}">
                <a16:creationId xmlns:a16="http://schemas.microsoft.com/office/drawing/2014/main" id="{C3200D56-B8AC-1943-3A18-DE8BB123A3D3}"/>
              </a:ext>
            </a:extLst>
          </p:cNvPr>
          <p:cNvSpPr txBox="1"/>
          <p:nvPr/>
        </p:nvSpPr>
        <p:spPr>
          <a:xfrm>
            <a:off x="0" y="4457700"/>
            <a:ext cx="18059400" cy="5368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07000"/>
              </a:lnSpc>
              <a:spcAft>
                <a:spcPts val="800"/>
              </a:spcAft>
            </a:pPr>
            <a:r>
              <a:rPr lang="fr-FR" sz="2800" dirty="0">
                <a:effectLst/>
                <a:latin typeface="Calibri" panose="020F0502020204030204" pitchFamily="34" charset="0"/>
                <a:ea typeface="Calibri" panose="020F0502020204030204" pitchFamily="34" charset="0"/>
                <a:cs typeface="Times New Roman" panose="02020603050405020304" pitchFamily="18" charset="0"/>
              </a:rPr>
              <a:t>Une tumeur est une prolifération de cellules nouvelles composant un tissu pathologique (malade). Elle se développe généralement au niveau du cerveau ceci sous plusieurs formes à savoir les gliomes, les </a:t>
            </a:r>
            <a:r>
              <a:rPr lang="fr-FR" sz="2800" dirty="0" err="1">
                <a:effectLst/>
                <a:latin typeface="Calibri" panose="020F0502020204030204" pitchFamily="34" charset="0"/>
                <a:ea typeface="Calibri" panose="020F0502020204030204" pitchFamily="34" charset="0"/>
                <a:cs typeface="Times New Roman" panose="02020603050405020304" pitchFamily="18" charset="0"/>
              </a:rPr>
              <a:t>meningiomes</a:t>
            </a:r>
            <a:r>
              <a:rPr lang="fr-FR" sz="2800" dirty="0">
                <a:latin typeface="Calibri" panose="020F0502020204030204" pitchFamily="34" charset="0"/>
                <a:ea typeface="Calibri" panose="020F0502020204030204" pitchFamily="34" charset="0"/>
                <a:cs typeface="Times New Roman" panose="02020603050405020304" pitchFamily="18" charset="0"/>
              </a:rPr>
              <a:t> et les tumeurs</a:t>
            </a:r>
            <a:r>
              <a:rPr lang="fr-FR" sz="2800" dirty="0">
                <a:effectLst/>
                <a:latin typeface="Calibri" panose="020F0502020204030204" pitchFamily="34" charset="0"/>
                <a:ea typeface="Calibri" panose="020F0502020204030204" pitchFamily="34" charset="0"/>
                <a:cs typeface="Times New Roman" panose="02020603050405020304" pitchFamily="18" charset="0"/>
              </a:rPr>
              <a:t> </a:t>
            </a:r>
            <a:r>
              <a:rPr lang="fr-FR" sz="2800" dirty="0" err="1">
                <a:effectLst/>
                <a:latin typeface="Calibri" panose="020F0502020204030204" pitchFamily="34" charset="0"/>
                <a:ea typeface="Calibri" panose="020F0502020204030204" pitchFamily="34" charset="0"/>
                <a:cs typeface="Times New Roman" panose="02020603050405020304" pitchFamily="18" charset="0"/>
              </a:rPr>
              <a:t>pitituaires</a:t>
            </a:r>
            <a:r>
              <a:rPr lang="fr-FR" sz="2800" dirty="0">
                <a:latin typeface="Calibri" panose="020F0502020204030204" pitchFamily="34" charset="0"/>
                <a:ea typeface="Calibri" panose="020F0502020204030204" pitchFamily="34" charset="0"/>
                <a:cs typeface="Times New Roman" panose="02020603050405020304" pitchFamily="18" charset="0"/>
              </a:rPr>
              <a:t>. Chacune de ces catégories étant soumise à un traitement bien précis, leur traitement en médecine nécessite au préalable une bonne détection et classification des différentes classes de tumeurs de la part les médecins.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800" dirty="0">
                <a:latin typeface="Calibri" panose="020F0502020204030204" pitchFamily="34" charset="0"/>
                <a:ea typeface="Calibri" panose="020F0502020204030204" pitchFamily="34" charset="0"/>
                <a:cs typeface="Times New Roman" panose="02020603050405020304" pitchFamily="18" charset="0"/>
              </a:rPr>
              <a:t>Ces derniers ayant à leur disposition des images de cerveau issue de la radiographie, une classification précise des cerveaux suivant les différentes classes de tumeurs nécessite l’usage du </a:t>
            </a:r>
            <a:r>
              <a:rPr lang="fr-FR" sz="2800" dirty="0" err="1">
                <a:latin typeface="Calibri" panose="020F0502020204030204" pitchFamily="34" charset="0"/>
                <a:ea typeface="Calibri" panose="020F0502020204030204" pitchFamily="34" charset="0"/>
                <a:cs typeface="Times New Roman" panose="02020603050405020304" pitchFamily="18" charset="0"/>
              </a:rPr>
              <a:t>Deep</a:t>
            </a:r>
            <a:r>
              <a:rPr lang="fr-FR" sz="2800" dirty="0">
                <a:latin typeface="Calibri" panose="020F0502020204030204" pitchFamily="34" charset="0"/>
                <a:ea typeface="Calibri" panose="020F0502020204030204" pitchFamily="34" charset="0"/>
                <a:cs typeface="Times New Roman" panose="02020603050405020304" pitchFamily="18" charset="0"/>
              </a:rPr>
              <a:t> Learning.  En effet, le </a:t>
            </a:r>
            <a:r>
              <a:rPr lang="fr-FR" sz="2800" dirty="0" err="1">
                <a:latin typeface="Calibri" panose="020F0502020204030204" pitchFamily="34" charset="0"/>
                <a:ea typeface="Calibri" panose="020F0502020204030204" pitchFamily="34" charset="0"/>
                <a:cs typeface="Times New Roman" panose="02020603050405020304" pitchFamily="18" charset="0"/>
              </a:rPr>
              <a:t>Deep</a:t>
            </a:r>
            <a:r>
              <a:rPr lang="fr-FR" sz="2800" dirty="0">
                <a:latin typeface="Calibri" panose="020F0502020204030204" pitchFamily="34" charset="0"/>
                <a:ea typeface="Calibri" panose="020F0502020204030204" pitchFamily="34" charset="0"/>
                <a:cs typeface="Times New Roman" panose="02020603050405020304" pitchFamily="18" charset="0"/>
              </a:rPr>
              <a:t> Learning à travers ses algorithmes puissant offre des solutions prometteuses permettant la détection des caractéristiques subtiles ceci malgré les défis liés à la qualité des données surmontant ainsi les limitations des méthodes traditionnelles tels que l’analyse </a:t>
            </a:r>
            <a:r>
              <a:rPr lang="fr-FR" sz="2800" dirty="0" err="1">
                <a:latin typeface="Calibri" panose="020F0502020204030204" pitchFamily="34" charset="0"/>
                <a:ea typeface="Calibri" panose="020F0502020204030204" pitchFamily="34" charset="0"/>
                <a:cs typeface="Times New Roman" panose="02020603050405020304" pitchFamily="18" charset="0"/>
              </a:rPr>
              <a:t>histopathogique</a:t>
            </a:r>
            <a:r>
              <a:rPr lang="fr-FR" sz="2800" dirty="0">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fr-FR" sz="2800" dirty="0">
                <a:latin typeface="Calibri" panose="020F0502020204030204" pitchFamily="34" charset="0"/>
                <a:ea typeface="Calibri" panose="020F0502020204030204" pitchFamily="34" charset="0"/>
                <a:cs typeface="Times New Roman" panose="02020603050405020304" pitchFamily="18" charset="0"/>
              </a:rPr>
              <a:t>Ce </a:t>
            </a:r>
            <a:r>
              <a:rPr lang="fr-FR" sz="2800" dirty="0">
                <a:effectLst/>
                <a:latin typeface="Calibri" panose="020F0502020204030204" pitchFamily="34" charset="0"/>
                <a:ea typeface="Calibri" panose="020F0502020204030204" pitchFamily="34" charset="0"/>
                <a:cs typeface="Times New Roman" panose="02020603050405020304" pitchFamily="18" charset="0"/>
              </a:rPr>
              <a:t>projet s’inscrit dans le cadre du cours de machine Learning 2 </a:t>
            </a:r>
            <a:r>
              <a:rPr lang="fr-FR" sz="2800" dirty="0">
                <a:latin typeface="Calibri" panose="020F0502020204030204" pitchFamily="34" charset="0"/>
                <a:ea typeface="Calibri" panose="020F0502020204030204" pitchFamily="34" charset="0"/>
                <a:cs typeface="Times New Roman" panose="02020603050405020304" pitchFamily="18" charset="0"/>
              </a:rPr>
              <a:t>et </a:t>
            </a:r>
            <a:r>
              <a:rPr lang="fr-FR" sz="2800" dirty="0">
                <a:effectLst/>
                <a:latin typeface="Calibri" panose="020F0502020204030204" pitchFamily="34" charset="0"/>
                <a:ea typeface="Calibri" panose="020F0502020204030204" pitchFamily="34" charset="0"/>
                <a:cs typeface="Times New Roman" panose="02020603050405020304" pitchFamily="18" charset="0"/>
              </a:rPr>
              <a:t>vise à mettre sur pieds un modèle performant de classification d’images des tumeurs en prenant appuis sur le Deep Learning.</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1848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err="1">
                <a:solidFill>
                  <a:srgbClr val="FFFFFF"/>
                </a:solidFill>
                <a:latin typeface="Fira Sans Medium"/>
              </a:rPr>
              <a:t>Modèlisation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cxnSp>
        <p:nvCxnSpPr>
          <p:cNvPr id="27" name="Connecteur droit 26">
            <a:extLst>
              <a:ext uri="{FF2B5EF4-FFF2-40B4-BE49-F238E27FC236}">
                <a16:creationId xmlns:a16="http://schemas.microsoft.com/office/drawing/2014/main" id="{5D7886FB-06C6-1E26-D4A8-BFE407F08AA1}"/>
              </a:ext>
            </a:extLst>
          </p:cNvPr>
          <p:cNvCxnSpPr>
            <a:cxnSpLocks/>
          </p:cNvCxnSpPr>
          <p:nvPr/>
        </p:nvCxnSpPr>
        <p:spPr>
          <a:xfrm>
            <a:off x="8534400" y="1180290"/>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A4106D0-F394-6CE7-062C-0C924648CF26}"/>
              </a:ext>
            </a:extLst>
          </p:cNvPr>
          <p:cNvSpPr txBox="1"/>
          <p:nvPr/>
        </p:nvSpPr>
        <p:spPr>
          <a:xfrm>
            <a:off x="4260016" y="6855594"/>
            <a:ext cx="8548768" cy="461665"/>
          </a:xfrm>
          <a:prstGeom prst="rect">
            <a:avLst/>
          </a:prstGeom>
          <a:noFill/>
        </p:spPr>
        <p:txBody>
          <a:bodyPr wrap="square" rtlCol="0">
            <a:spAutoFit/>
          </a:bodyPr>
          <a:lstStyle/>
          <a:p>
            <a:r>
              <a:rPr lang="fr-FR" sz="2400" b="1" dirty="0"/>
              <a:t>Les résultats de l’entrainement des données après 5 </a:t>
            </a:r>
            <a:r>
              <a:rPr lang="fr-FR" sz="2400" b="1" dirty="0" err="1"/>
              <a:t>intérations</a:t>
            </a:r>
            <a:r>
              <a:rPr lang="fr-FR" sz="2400" b="1" dirty="0"/>
              <a:t> </a:t>
            </a:r>
          </a:p>
        </p:txBody>
      </p:sp>
      <p:sp>
        <p:nvSpPr>
          <p:cNvPr id="18" name="ZoneTexte 17">
            <a:extLst>
              <a:ext uri="{FF2B5EF4-FFF2-40B4-BE49-F238E27FC236}">
                <a16:creationId xmlns:a16="http://schemas.microsoft.com/office/drawing/2014/main" id="{76A223AF-13FB-D9D0-985B-E6443575F956}"/>
              </a:ext>
            </a:extLst>
          </p:cNvPr>
          <p:cNvSpPr txBox="1"/>
          <p:nvPr/>
        </p:nvSpPr>
        <p:spPr>
          <a:xfrm>
            <a:off x="-31630" y="1436910"/>
            <a:ext cx="7384397" cy="584775"/>
          </a:xfrm>
          <a:prstGeom prst="rect">
            <a:avLst/>
          </a:prstGeom>
          <a:noFill/>
        </p:spPr>
        <p:txBody>
          <a:bodyPr wrap="square" rtlCol="0">
            <a:spAutoFit/>
          </a:bodyPr>
          <a:lstStyle/>
          <a:p>
            <a:r>
              <a:rPr lang="fr-FR" sz="3200" b="1" dirty="0"/>
              <a:t>Le résumé de l’architecture du modèle </a:t>
            </a:r>
          </a:p>
        </p:txBody>
      </p:sp>
      <p:sp>
        <p:nvSpPr>
          <p:cNvPr id="28" name="ZoneTexte 27">
            <a:extLst>
              <a:ext uri="{FF2B5EF4-FFF2-40B4-BE49-F238E27FC236}">
                <a16:creationId xmlns:a16="http://schemas.microsoft.com/office/drawing/2014/main" id="{10BC80F6-9765-C76E-CD82-84E66D0F34F8}"/>
              </a:ext>
            </a:extLst>
          </p:cNvPr>
          <p:cNvSpPr txBox="1"/>
          <p:nvPr/>
        </p:nvSpPr>
        <p:spPr>
          <a:xfrm>
            <a:off x="4953000" y="639301"/>
            <a:ext cx="11593900" cy="739626"/>
          </a:xfrm>
          <a:prstGeom prst="rect">
            <a:avLst/>
          </a:prstGeom>
          <a:noFill/>
        </p:spPr>
        <p:txBody>
          <a:bodyPr wrap="square">
            <a:spAutoFit/>
          </a:bodyPr>
          <a:lstStyle/>
          <a:p>
            <a:pPr lvl="0">
              <a:lnSpc>
                <a:spcPts val="5599"/>
              </a:lnSpc>
              <a:spcBef>
                <a:spcPct val="0"/>
              </a:spcBef>
            </a:pPr>
            <a:r>
              <a:rPr lang="fr-FR" sz="3200" b="1" dirty="0">
                <a:solidFill>
                  <a:srgbClr val="1836B2"/>
                </a:solidFill>
              </a:rPr>
              <a:t>EfficientNetB7</a:t>
            </a:r>
            <a:endParaRPr lang="en-US" b="1" dirty="0">
              <a:solidFill>
                <a:srgbClr val="1836B2"/>
              </a:solidFill>
              <a:latin typeface="Fira Sans Medium"/>
            </a:endParaRPr>
          </a:p>
        </p:txBody>
      </p:sp>
      <p:sp>
        <p:nvSpPr>
          <p:cNvPr id="5" name="ZoneTexte 4"/>
          <p:cNvSpPr txBox="1"/>
          <p:nvPr/>
        </p:nvSpPr>
        <p:spPr>
          <a:xfrm>
            <a:off x="9028462" y="1953845"/>
            <a:ext cx="8763000" cy="4154984"/>
          </a:xfrm>
          <a:prstGeom prst="rect">
            <a:avLst/>
          </a:prstGeom>
          <a:noFill/>
        </p:spPr>
        <p:txBody>
          <a:bodyPr wrap="square" rtlCol="0">
            <a:spAutoFit/>
          </a:bodyPr>
          <a:lstStyle/>
          <a:p>
            <a:r>
              <a:rPr lang="fr-FR" sz="2400" dirty="0"/>
              <a:t>Le tableau de l’architecture du modèle montre que qu’il a utilisé </a:t>
            </a:r>
            <a:r>
              <a:rPr lang="fr-FR" sz="2400" b="1" dirty="0">
                <a:latin typeface="Calibri" panose="020F0502020204030204" pitchFamily="34" charset="0"/>
                <a:ea typeface="Calibri" panose="020F0502020204030204" pitchFamily="34" charset="0"/>
                <a:cs typeface="Times New Roman" panose="02020603050405020304" pitchFamily="18" charset="0"/>
              </a:rPr>
              <a:t> 65475099</a:t>
            </a:r>
            <a:r>
              <a:rPr lang="fr-FR" sz="2400" b="1" dirty="0" smtClean="0">
                <a:latin typeface="Calibri" panose="020F0502020204030204" pitchFamily="34" charset="0"/>
                <a:ea typeface="Calibri" panose="020F0502020204030204" pitchFamily="34" charset="0"/>
                <a:cs typeface="Times New Roman" panose="02020603050405020304" pitchFamily="18" charset="0"/>
              </a:rPr>
              <a:t> </a:t>
            </a:r>
            <a:r>
              <a:rPr lang="fr-FR" sz="2400" dirty="0" smtClean="0"/>
              <a:t> </a:t>
            </a:r>
            <a:r>
              <a:rPr lang="fr-FR" sz="2400" dirty="0"/>
              <a:t>paramètres dont </a:t>
            </a:r>
            <a:r>
              <a:rPr lang="fr-FR" sz="2400" b="1" dirty="0" smtClean="0">
                <a:latin typeface="Calibri" panose="020F0502020204030204" pitchFamily="34" charset="0"/>
                <a:ea typeface="Calibri" panose="020F0502020204030204" pitchFamily="34" charset="0"/>
                <a:cs typeface="Times New Roman" panose="02020603050405020304" pitchFamily="18" charset="0"/>
              </a:rPr>
              <a:t>1377412 </a:t>
            </a:r>
            <a:r>
              <a:rPr lang="fr-FR" sz="2400" dirty="0" smtClean="0"/>
              <a:t>pour </a:t>
            </a:r>
            <a:r>
              <a:rPr lang="fr-FR" sz="2400" dirty="0"/>
              <a:t>l’entrainement.</a:t>
            </a:r>
          </a:p>
          <a:p>
            <a:endParaRPr lang="fr-FR" sz="2400" dirty="0"/>
          </a:p>
          <a:p>
            <a:r>
              <a:rPr lang="fr-FR" sz="2400" dirty="0"/>
              <a:t>Les résultats de l’entrainement après 5 itérations montrent que le modèle a été exécuter </a:t>
            </a:r>
            <a:r>
              <a:rPr lang="fr-FR" sz="2400" dirty="0" smtClean="0"/>
              <a:t>en  2h 23min, l’observation des </a:t>
            </a:r>
            <a:r>
              <a:rPr lang="fr-FR" sz="2400" dirty="0" err="1" smtClean="0"/>
              <a:t>resultats</a:t>
            </a:r>
            <a:r>
              <a:rPr lang="fr-FR" sz="2400" dirty="0" smtClean="0"/>
              <a:t> des différentes métriques montre que le modèle n’est pas </a:t>
            </a:r>
            <a:r>
              <a:rPr lang="fr-FR" sz="2400" dirty="0" err="1" smtClean="0"/>
              <a:t>perfomant</a:t>
            </a:r>
            <a:r>
              <a:rPr lang="fr-FR" sz="2400" dirty="0" smtClean="0"/>
              <a:t> et ne parvient pas à s’adapter au données. Car on a une </a:t>
            </a:r>
            <a:r>
              <a:rPr lang="fr-FR" sz="2400" dirty="0" err="1" smtClean="0"/>
              <a:t>precision</a:t>
            </a:r>
            <a:r>
              <a:rPr lang="fr-FR" sz="2400" dirty="0" smtClean="0"/>
              <a:t> très faibles au niveau des données d’entrainement (29,84%) et au niveau des données de validation (42,34%) et des taux de prédiction des vrai positifs très faibles (de l’ordre de 1%) ceci autant au niveau des données de validations que des données d’entrainement.</a:t>
            </a:r>
            <a:endParaRPr lang="fr-FR" sz="2400" dirty="0"/>
          </a:p>
        </p:txBody>
      </p:sp>
      <p:graphicFrame>
        <p:nvGraphicFramePr>
          <p:cNvPr id="9" name="Tableau 8"/>
          <p:cNvGraphicFramePr>
            <a:graphicFrameLocks noGrp="1"/>
          </p:cNvGraphicFramePr>
          <p:nvPr>
            <p:extLst>
              <p:ext uri="{D42A27DB-BD31-4B8C-83A1-F6EECF244321}">
                <p14:modId xmlns:p14="http://schemas.microsoft.com/office/powerpoint/2010/main" val="1459531865"/>
              </p:ext>
            </p:extLst>
          </p:nvPr>
        </p:nvGraphicFramePr>
        <p:xfrm>
          <a:off x="3229351" y="7317259"/>
          <a:ext cx="10703386" cy="2767798"/>
        </p:xfrm>
        <a:graphic>
          <a:graphicData uri="http://schemas.openxmlformats.org/drawingml/2006/table">
            <a:tbl>
              <a:tblPr firstRow="1" firstCol="1" bandRow="1">
                <a:tableStyleId>{5940675A-B579-460E-94D1-54222C63F5DA}</a:tableStyleId>
              </a:tblPr>
              <a:tblGrid>
                <a:gridCol w="1179477">
                  <a:extLst>
                    <a:ext uri="{9D8B030D-6E8A-4147-A177-3AD203B41FA5}">
                      <a16:colId xmlns:a16="http://schemas.microsoft.com/office/drawing/2014/main" val="2685075833"/>
                    </a:ext>
                  </a:extLst>
                </a:gridCol>
                <a:gridCol w="699135">
                  <a:extLst>
                    <a:ext uri="{9D8B030D-6E8A-4147-A177-3AD203B41FA5}">
                      <a16:colId xmlns:a16="http://schemas.microsoft.com/office/drawing/2014/main" val="2542777978"/>
                    </a:ext>
                  </a:extLst>
                </a:gridCol>
                <a:gridCol w="828232">
                  <a:extLst>
                    <a:ext uri="{9D8B030D-6E8A-4147-A177-3AD203B41FA5}">
                      <a16:colId xmlns:a16="http://schemas.microsoft.com/office/drawing/2014/main" val="138697557"/>
                    </a:ext>
                  </a:extLst>
                </a:gridCol>
                <a:gridCol w="862525">
                  <a:extLst>
                    <a:ext uri="{9D8B030D-6E8A-4147-A177-3AD203B41FA5}">
                      <a16:colId xmlns:a16="http://schemas.microsoft.com/office/drawing/2014/main" val="1970449089"/>
                    </a:ext>
                  </a:extLst>
                </a:gridCol>
                <a:gridCol w="1075558">
                  <a:extLst>
                    <a:ext uri="{9D8B030D-6E8A-4147-A177-3AD203B41FA5}">
                      <a16:colId xmlns:a16="http://schemas.microsoft.com/office/drawing/2014/main" val="1775881523"/>
                    </a:ext>
                  </a:extLst>
                </a:gridCol>
                <a:gridCol w="1088029">
                  <a:extLst>
                    <a:ext uri="{9D8B030D-6E8A-4147-A177-3AD203B41FA5}">
                      <a16:colId xmlns:a16="http://schemas.microsoft.com/office/drawing/2014/main" val="174572582"/>
                    </a:ext>
                  </a:extLst>
                </a:gridCol>
                <a:gridCol w="862525">
                  <a:extLst>
                    <a:ext uri="{9D8B030D-6E8A-4147-A177-3AD203B41FA5}">
                      <a16:colId xmlns:a16="http://schemas.microsoft.com/office/drawing/2014/main" val="4149845000"/>
                    </a:ext>
                  </a:extLst>
                </a:gridCol>
                <a:gridCol w="862525">
                  <a:extLst>
                    <a:ext uri="{9D8B030D-6E8A-4147-A177-3AD203B41FA5}">
                      <a16:colId xmlns:a16="http://schemas.microsoft.com/office/drawing/2014/main" val="88652439"/>
                    </a:ext>
                  </a:extLst>
                </a:gridCol>
                <a:gridCol w="1075558">
                  <a:extLst>
                    <a:ext uri="{9D8B030D-6E8A-4147-A177-3AD203B41FA5}">
                      <a16:colId xmlns:a16="http://schemas.microsoft.com/office/drawing/2014/main" val="3885500839"/>
                    </a:ext>
                  </a:extLst>
                </a:gridCol>
                <a:gridCol w="1088029">
                  <a:extLst>
                    <a:ext uri="{9D8B030D-6E8A-4147-A177-3AD203B41FA5}">
                      <a16:colId xmlns:a16="http://schemas.microsoft.com/office/drawing/2014/main" val="3845326559"/>
                    </a:ext>
                  </a:extLst>
                </a:gridCol>
                <a:gridCol w="1081793">
                  <a:extLst>
                    <a:ext uri="{9D8B030D-6E8A-4147-A177-3AD203B41FA5}">
                      <a16:colId xmlns:a16="http://schemas.microsoft.com/office/drawing/2014/main" val="2466701878"/>
                    </a:ext>
                  </a:extLst>
                </a:gridCol>
              </a:tblGrid>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Epoch</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Time (s)</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Loss</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Accuracy</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a:effectLst/>
                        </a:rPr>
                        <a:t>Precision</a:t>
                      </a:r>
                      <a:endParaRPr lang="fr-FR"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Recall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Loss </a:t>
                      </a:r>
                      <a:r>
                        <a:rPr lang="en-US" sz="1600" b="1" dirty="0" err="1">
                          <a:effectLst/>
                        </a:rPr>
                        <a:t>val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Accuracy</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Precision</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nSpc>
                          <a:spcPct val="107000"/>
                        </a:lnSpc>
                        <a:spcAft>
                          <a:spcPts val="0"/>
                        </a:spcAft>
                      </a:pPr>
                      <a:r>
                        <a:rPr lang="en-US" sz="1600" b="1" dirty="0">
                          <a:effectLst/>
                        </a:rPr>
                        <a:t>Val Recall</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286071705"/>
                  </a:ext>
                </a:extLst>
              </a:tr>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1/5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1739</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1.4479</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0.2693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0.2682</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0.0156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1.3840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0.3488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834567"/>
                  </a:ext>
                </a:extLst>
              </a:tr>
              <a:tr h="449191">
                <a:tc>
                  <a:txBody>
                    <a:bodyPr/>
                    <a:lstStyle/>
                    <a:p>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2/5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1720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1.3964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0.2544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1.3783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0.2638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502943"/>
                  </a:ext>
                </a:extLst>
              </a:tr>
              <a:tr h="449191">
                <a:tc>
                  <a:txBody>
                    <a:bodyPr/>
                    <a:lstStyle/>
                    <a:p>
                      <a:endParaRPr lang="fr-FR" sz="1600" b="1">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3/5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1693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1.3832</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0.2803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0.7778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smtClean="0"/>
                        <a:t>0.0016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1.3618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0.3295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latin typeface="+mn-lt"/>
                          <a:ea typeface="+mn-ea"/>
                          <a:cs typeface="+mn-cs"/>
                        </a:rPr>
                        <a:t>1.0000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effectLst/>
                        </a:rPr>
                        <a:t>0.0005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994129"/>
                  </a:ext>
                </a:extLst>
              </a:tr>
              <a:tr h="449191">
                <a:tc>
                  <a:txBody>
                    <a:bodyPr/>
                    <a:lstStyle/>
                    <a:p>
                      <a:endParaRPr lang="fr-FR" sz="1600" b="1">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600" b="1" dirty="0" smtClean="0">
                          <a:effectLst/>
                        </a:rPr>
                        <a:t>4/5</a:t>
                      </a:r>
                      <a:endParaRPr lang="fr-F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1684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1.3725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0.2948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0.7955</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0.0078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1.3564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0.2946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0.9167</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0.0057</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601810"/>
                  </a:ext>
                </a:extLst>
              </a:tr>
              <a:tr h="449191">
                <a:tc>
                  <a:txBody>
                    <a:bodyPr/>
                    <a:lstStyle/>
                    <a:p>
                      <a:pPr>
                        <a:lnSpc>
                          <a:spcPct val="107000"/>
                        </a:lnSpc>
                        <a:spcAft>
                          <a:spcPts val="0"/>
                        </a:spcAft>
                      </a:pPr>
                      <a:r>
                        <a:rPr lang="en-US" sz="1600" b="1">
                          <a:effectLst/>
                        </a:rPr>
                        <a:t>La sortie</a:t>
                      </a:r>
                      <a:endParaRPr lang="fr-FR"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600" b="1" dirty="0" smtClean="0">
                          <a:effectLst/>
                        </a:rPr>
                        <a:t>5/5</a:t>
                      </a:r>
                      <a:endParaRPr lang="fr-FR" sz="1600" b="1" dirty="0">
                        <a:effectLst/>
                        <a:latin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1744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1.3574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0.2984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0.9111</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0.0183</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1.3344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0.4234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0.8696</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fr-FR" sz="1600" dirty="0" smtClean="0"/>
                        <a:t>0.0104</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960785"/>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46348512"/>
              </p:ext>
            </p:extLst>
          </p:nvPr>
        </p:nvGraphicFramePr>
        <p:xfrm>
          <a:off x="521902" y="2214454"/>
          <a:ext cx="7326699" cy="4371063"/>
        </p:xfrm>
        <a:graphic>
          <a:graphicData uri="http://schemas.openxmlformats.org/drawingml/2006/table">
            <a:tbl>
              <a:tblPr firstRow="1" firstCol="1" bandRow="1"/>
              <a:tblGrid>
                <a:gridCol w="3583017">
                  <a:extLst>
                    <a:ext uri="{9D8B030D-6E8A-4147-A177-3AD203B41FA5}">
                      <a16:colId xmlns:a16="http://schemas.microsoft.com/office/drawing/2014/main" val="2635664707"/>
                    </a:ext>
                  </a:extLst>
                </a:gridCol>
                <a:gridCol w="2183265">
                  <a:extLst>
                    <a:ext uri="{9D8B030D-6E8A-4147-A177-3AD203B41FA5}">
                      <a16:colId xmlns:a16="http://schemas.microsoft.com/office/drawing/2014/main" val="2104466930"/>
                    </a:ext>
                  </a:extLst>
                </a:gridCol>
                <a:gridCol w="1560417">
                  <a:extLst>
                    <a:ext uri="{9D8B030D-6E8A-4147-A177-3AD203B41FA5}">
                      <a16:colId xmlns:a16="http://schemas.microsoft.com/office/drawing/2014/main" val="931711396"/>
                    </a:ext>
                  </a:extLst>
                </a:gridCol>
              </a:tblGrid>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Layer (type)</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0070C0"/>
                    </a:solidFill>
                  </a:tcPr>
                </a:tc>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Output Shape</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0070C0"/>
                    </a:solidFill>
                  </a:tcPr>
                </a:tc>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Paramètres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0070C0"/>
                    </a:solidFill>
                  </a:tcPr>
                </a:tc>
                <a:extLst>
                  <a:ext uri="{0D108BD9-81ED-4DB2-BD59-A6C34878D82A}">
                    <a16:rowId xmlns:a16="http://schemas.microsoft.com/office/drawing/2014/main" val="105598808"/>
                  </a:ext>
                </a:extLst>
              </a:tr>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efficientnetb7 (Functional)</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4, 4, 512)</a:t>
                      </a:r>
                    </a:p>
                  </a:txBody>
                  <a:tcPr marL="68580" marR="68580" marT="0" marB="0">
                    <a:lnL>
                      <a:noFill/>
                    </a:lnL>
                    <a:lnR>
                      <a:noFill/>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64097687</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366220080"/>
                  </a:ext>
                </a:extLst>
              </a:tr>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global_average_pooling2d_1</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337202164"/>
                  </a:ext>
                </a:extLst>
              </a:tr>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(GlobalAveragePooling2D)</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endParaRPr lang="fr-FR" sz="1800">
                        <a:effectLst/>
                        <a:latin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endParaRPr lang="fr-FR" sz="180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606543602"/>
                  </a:ext>
                </a:extLst>
              </a:tr>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dense_6 (Dense)</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1311232</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682329990"/>
                  </a:ext>
                </a:extLst>
              </a:tr>
              <a:tr h="350526">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dropout_4 (Dropout)</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512)</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4230284155"/>
                  </a:ext>
                </a:extLst>
              </a:tr>
              <a:tr h="368053">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dense_7 (Dense)</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128)</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65664</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808932193"/>
                  </a:ext>
                </a:extLst>
              </a:tr>
              <a:tr h="427642">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dropout_5 (Dropout)</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128)</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119922266"/>
                  </a:ext>
                </a:extLst>
              </a:tr>
              <a:tr h="368053">
                <a:tc>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dense_8 (Dense) </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(None, 4)</a:t>
                      </a:r>
                    </a:p>
                  </a:txBody>
                  <a:tcPr marL="68580" marR="68580" marT="0" marB="0">
                    <a:lnL>
                      <a:noFill/>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nSpc>
                          <a:spcPct val="107000"/>
                        </a:lnSpc>
                        <a:spcAft>
                          <a:spcPts val="0"/>
                        </a:spcAft>
                      </a:pPr>
                      <a:r>
                        <a:rPr lang="fr-FR" sz="1800">
                          <a:effectLst/>
                          <a:latin typeface="Calibri" panose="020F0502020204030204" pitchFamily="34" charset="0"/>
                          <a:ea typeface="Calibri" panose="020F0502020204030204" pitchFamily="34" charset="0"/>
                          <a:cs typeface="Times New Roman" panose="02020603050405020304" pitchFamily="18" charset="0"/>
                        </a:rPr>
                        <a:t>516</a:t>
                      </a: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430508122"/>
                  </a:ext>
                </a:extLst>
              </a:tr>
              <a:tr h="368053">
                <a:tc gridSpan="2">
                  <a:txBody>
                    <a:bodyPr/>
                    <a:lstStyle/>
                    <a:p>
                      <a:pPr>
                        <a:lnSpc>
                          <a:spcPct val="107000"/>
                        </a:lnSpc>
                        <a:spcAft>
                          <a:spcPts val="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Total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params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65475099 (249.77 MB)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hMerge="1">
                  <a:txBody>
                    <a:bodyPr/>
                    <a:lstStyle/>
                    <a:p>
                      <a:endParaRPr lang="fr-FR"/>
                    </a:p>
                  </a:txBody>
                  <a:tcPr/>
                </a:tc>
                <a:tc>
                  <a:txBody>
                    <a:bodyPr/>
                    <a:lstStyle/>
                    <a:p>
                      <a:endParaRPr lang="fr-FR" sz="180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637677668"/>
                  </a:ext>
                </a:extLst>
              </a:tr>
              <a:tr h="368053">
                <a:tc gridSpan="2">
                  <a:txBody>
                    <a:bodyPr/>
                    <a:lstStyle/>
                    <a:p>
                      <a:pPr>
                        <a:lnSpc>
                          <a:spcPct val="107000"/>
                        </a:lnSpc>
                        <a:spcAft>
                          <a:spcPts val="0"/>
                        </a:spcAft>
                      </a:pP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Trainable</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err="1">
                          <a:effectLst/>
                          <a:latin typeface="Calibri" panose="020F0502020204030204" pitchFamily="34" charset="0"/>
                          <a:ea typeface="Calibri" panose="020F0502020204030204" pitchFamily="34" charset="0"/>
                          <a:cs typeface="Times New Roman" panose="02020603050405020304" pitchFamily="18" charset="0"/>
                        </a:rPr>
                        <a:t>params</a:t>
                      </a:r>
                      <a:r>
                        <a:rPr lang="fr-FR" sz="1800" b="1" dirty="0">
                          <a:effectLst/>
                          <a:latin typeface="Calibri" panose="020F0502020204030204" pitchFamily="34" charset="0"/>
                          <a:ea typeface="Calibri" panose="020F0502020204030204" pitchFamily="34" charset="0"/>
                          <a:cs typeface="Times New Roman" panose="02020603050405020304" pitchFamily="18" charset="0"/>
                        </a:rPr>
                        <a:t>: 1377412 (5.25 MB)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hMerge="1">
                  <a:txBody>
                    <a:bodyPr/>
                    <a:lstStyle/>
                    <a:p>
                      <a:endParaRPr lang="fr-FR"/>
                    </a:p>
                  </a:txBody>
                  <a:tcPr/>
                </a:tc>
                <a:tc>
                  <a:txBody>
                    <a:bodyPr/>
                    <a:lstStyle/>
                    <a:p>
                      <a:endParaRPr lang="fr-FR" sz="180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364399015"/>
                  </a:ext>
                </a:extLst>
              </a:tr>
              <a:tr h="368053">
                <a:tc gridSpan="2">
                  <a:txBody>
                    <a:bodyPr/>
                    <a:lstStyle/>
                    <a:p>
                      <a:pPr>
                        <a:lnSpc>
                          <a:spcPct val="107000"/>
                        </a:lnSpc>
                        <a:spcAft>
                          <a:spcPts val="0"/>
                        </a:spcAft>
                      </a:pPr>
                      <a:r>
                        <a:rPr lang="fr-FR" sz="1800" b="1">
                          <a:effectLst/>
                          <a:latin typeface="Calibri" panose="020F0502020204030204" pitchFamily="34" charset="0"/>
                          <a:ea typeface="Calibri" panose="020F0502020204030204" pitchFamily="34" charset="0"/>
                          <a:cs typeface="Times New Roman" panose="02020603050405020304" pitchFamily="18" charset="0"/>
                        </a:rPr>
                        <a:t>Non-trainable params: 64097687 (244.51 MB)</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9CC2E5"/>
                      </a:solidFill>
                      <a:prstDash val="solid"/>
                      <a:round/>
                      <a:headEnd type="none" w="med" len="med"/>
                      <a:tailEnd type="none" w="med" len="med"/>
                    </a:lnL>
                    <a:lnR>
                      <a:noFill/>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hMerge="1">
                  <a:txBody>
                    <a:bodyPr/>
                    <a:lstStyle/>
                    <a:p>
                      <a:endParaRPr lang="fr-FR"/>
                    </a:p>
                  </a:txBody>
                  <a:tcPr/>
                </a:tc>
                <a:tc>
                  <a:txBody>
                    <a:bodyPr/>
                    <a:lstStyle/>
                    <a:p>
                      <a:endParaRPr lang="fr-FR" sz="1800" dirty="0">
                        <a:effectLst/>
                        <a:latin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3850306661"/>
                  </a:ext>
                </a:extLst>
              </a:tr>
            </a:tbl>
          </a:graphicData>
        </a:graphic>
      </p:graphicFrame>
    </p:spTree>
    <p:extLst>
      <p:ext uri="{BB962C8B-B14F-4D97-AF65-F5344CB8AC3E}">
        <p14:creationId xmlns:p14="http://schemas.microsoft.com/office/powerpoint/2010/main" val="2689995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742511"/>
          </a:xfrm>
          <a:prstGeom prst="rect">
            <a:avLst/>
          </a:prstGeom>
        </p:spPr>
        <p:txBody>
          <a:bodyPr lIns="0" tIns="0" rIns="0" bIns="0" rtlCol="0" anchor="t">
            <a:spAutoFit/>
          </a:bodyPr>
          <a:lstStyle/>
          <a:p>
            <a:pPr marL="0" lvl="0" indent="0">
              <a:lnSpc>
                <a:spcPts val="5599"/>
              </a:lnSpc>
              <a:spcBef>
                <a:spcPct val="0"/>
              </a:spcBef>
            </a:pPr>
            <a:r>
              <a:rPr lang="fr-FR" sz="6000" u="none" dirty="0">
                <a:solidFill>
                  <a:srgbClr val="FFFFFF"/>
                </a:solidFill>
                <a:latin typeface="Fira Sans Medium"/>
              </a:rPr>
              <a:t>Evaluation du modèle</a:t>
            </a: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8" name="ZoneTexte 7">
            <a:extLst>
              <a:ext uri="{FF2B5EF4-FFF2-40B4-BE49-F238E27FC236}">
                <a16:creationId xmlns:a16="http://schemas.microsoft.com/office/drawing/2014/main" id="{8D34AB3C-62BC-5732-3D9C-21655DDFAB2E}"/>
              </a:ext>
            </a:extLst>
          </p:cNvPr>
          <p:cNvSpPr txBox="1"/>
          <p:nvPr/>
        </p:nvSpPr>
        <p:spPr>
          <a:xfrm>
            <a:off x="152400" y="4497169"/>
            <a:ext cx="11125200" cy="646331"/>
          </a:xfrm>
          <a:prstGeom prst="rect">
            <a:avLst/>
          </a:prstGeom>
          <a:noFill/>
        </p:spPr>
        <p:txBody>
          <a:bodyPr wrap="square" rtlCol="0">
            <a:spAutoFit/>
          </a:bodyPr>
          <a:lstStyle/>
          <a:p>
            <a:r>
              <a:rPr lang="fr-FR" sz="3600" b="1" dirty="0">
                <a:solidFill>
                  <a:srgbClr val="1836B2"/>
                </a:solidFill>
              </a:rPr>
              <a:t>Les performance du modèle CNN sur le jeu de test</a:t>
            </a:r>
          </a:p>
        </p:txBody>
      </p:sp>
      <p:sp>
        <p:nvSpPr>
          <p:cNvPr id="10" name="ZoneTexte 9">
            <a:extLst>
              <a:ext uri="{FF2B5EF4-FFF2-40B4-BE49-F238E27FC236}">
                <a16:creationId xmlns:a16="http://schemas.microsoft.com/office/drawing/2014/main" id="{CE31825D-C5D6-7F3C-5F3C-E4075FDFCE0E}"/>
              </a:ext>
            </a:extLst>
          </p:cNvPr>
          <p:cNvSpPr txBox="1"/>
          <p:nvPr/>
        </p:nvSpPr>
        <p:spPr>
          <a:xfrm>
            <a:off x="152400" y="2988901"/>
            <a:ext cx="17754600" cy="1569660"/>
          </a:xfrm>
          <a:prstGeom prst="rect">
            <a:avLst/>
          </a:prstGeom>
          <a:noFill/>
        </p:spPr>
        <p:txBody>
          <a:bodyPr wrap="square">
            <a:spAutoFit/>
          </a:bodyPr>
          <a:lstStyle/>
          <a:p>
            <a:r>
              <a:rPr lang="fr-FR" sz="3200" i="0" dirty="0">
                <a:effectLst/>
                <a:highlight>
                  <a:srgbClr val="FFFFFF"/>
                </a:highlight>
                <a:latin typeface="system-ui"/>
              </a:rPr>
              <a:t>Pour l'évaluation du modèle, nous allons créer une fonction de préparation des données en se basant sur les étapes de </a:t>
            </a:r>
            <a:r>
              <a:rPr lang="fr-FR" sz="3200" i="0" dirty="0" err="1">
                <a:effectLst/>
                <a:highlight>
                  <a:srgbClr val="FFFFFF"/>
                </a:highlight>
                <a:latin typeface="system-ui"/>
              </a:rPr>
              <a:t>préprocessing</a:t>
            </a:r>
            <a:r>
              <a:rPr lang="fr-FR" sz="3200" i="0" dirty="0">
                <a:effectLst/>
                <a:highlight>
                  <a:srgbClr val="FFFFFF"/>
                </a:highlight>
                <a:latin typeface="system-ui"/>
              </a:rPr>
              <a:t> (à l'aide des fonction créées à ce niveau). Ainsi tout ce passera comme avec un pipeline où on n'entre les données brutes et le résultat sort.</a:t>
            </a:r>
            <a:endParaRPr lang="fr-FR" sz="3200" dirty="0"/>
          </a:p>
        </p:txBody>
      </p:sp>
      <p:pic>
        <p:nvPicPr>
          <p:cNvPr id="5" name="Image 4"/>
          <p:cNvPicPr>
            <a:picLocks noChangeAspect="1"/>
          </p:cNvPicPr>
          <p:nvPr/>
        </p:nvPicPr>
        <p:blipFill>
          <a:blip r:embed="rId4"/>
          <a:stretch>
            <a:fillRect/>
          </a:stretch>
        </p:blipFill>
        <p:spPr>
          <a:xfrm>
            <a:off x="152400" y="5111159"/>
            <a:ext cx="8305800" cy="5162550"/>
          </a:xfrm>
          <a:prstGeom prst="rect">
            <a:avLst/>
          </a:prstGeom>
        </p:spPr>
      </p:pic>
      <p:cxnSp>
        <p:nvCxnSpPr>
          <p:cNvPr id="11" name="Connecteur droit 10">
            <a:extLst>
              <a:ext uri="{FF2B5EF4-FFF2-40B4-BE49-F238E27FC236}">
                <a16:creationId xmlns:a16="http://schemas.microsoft.com/office/drawing/2014/main" id="{5D7886FB-06C6-1E26-D4A8-BFE407F08AA1}"/>
              </a:ext>
            </a:extLst>
          </p:cNvPr>
          <p:cNvCxnSpPr>
            <a:cxnSpLocks/>
          </p:cNvCxnSpPr>
          <p:nvPr/>
        </p:nvCxnSpPr>
        <p:spPr>
          <a:xfrm>
            <a:off x="9906000" y="5143500"/>
            <a:ext cx="0" cy="51435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0515600" y="5111159"/>
            <a:ext cx="7391400" cy="3970318"/>
          </a:xfrm>
          <a:prstGeom prst="rect">
            <a:avLst/>
          </a:prstGeom>
          <a:noFill/>
        </p:spPr>
        <p:txBody>
          <a:bodyPr wrap="square" rtlCol="0">
            <a:spAutoFit/>
          </a:bodyPr>
          <a:lstStyle/>
          <a:p>
            <a:r>
              <a:rPr lang="fr-FR" sz="2800" dirty="0" smtClean="0"/>
              <a:t>L’observation de la matrice de confusion  montre une très bonne performance pour les différentes classes de notre jeux de données ceci avec un </a:t>
            </a:r>
            <a:r>
              <a:rPr lang="fr-FR" sz="2800" dirty="0"/>
              <a:t>taux de classification </a:t>
            </a:r>
            <a:r>
              <a:rPr lang="fr-FR" sz="2800" dirty="0" smtClean="0"/>
              <a:t>de l’ordre d’au moins 90% pour les différentes catégories. Elle montre également que quelque soit la classe prise, son erreur de classification est inférieur à 9%. Au vue de ces observation on confirme que le modèle est globalement performant.</a:t>
            </a:r>
            <a:endParaRPr lang="fr-FR" sz="2800" dirty="0"/>
          </a:p>
        </p:txBody>
      </p:sp>
    </p:spTree>
    <p:extLst>
      <p:ext uri="{BB962C8B-B14F-4D97-AF65-F5344CB8AC3E}">
        <p14:creationId xmlns:p14="http://schemas.microsoft.com/office/powerpoint/2010/main" val="1539362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742511"/>
          </a:xfrm>
          <a:prstGeom prst="rect">
            <a:avLst/>
          </a:prstGeom>
        </p:spPr>
        <p:txBody>
          <a:bodyPr lIns="0" tIns="0" rIns="0" bIns="0" rtlCol="0" anchor="t">
            <a:spAutoFit/>
          </a:bodyPr>
          <a:lstStyle/>
          <a:p>
            <a:pPr marL="0" lvl="0" indent="0">
              <a:lnSpc>
                <a:spcPts val="5599"/>
              </a:lnSpc>
              <a:spcBef>
                <a:spcPct val="0"/>
              </a:spcBef>
            </a:pPr>
            <a:r>
              <a:rPr lang="fr-FR" sz="6000" u="none" dirty="0">
                <a:solidFill>
                  <a:srgbClr val="FFFFFF"/>
                </a:solidFill>
                <a:latin typeface="Fira Sans Medium"/>
              </a:rPr>
              <a:t>Evaluation du modèle</a:t>
            </a: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8" name="ZoneTexte 7">
            <a:extLst>
              <a:ext uri="{FF2B5EF4-FFF2-40B4-BE49-F238E27FC236}">
                <a16:creationId xmlns:a16="http://schemas.microsoft.com/office/drawing/2014/main" id="{8D34AB3C-62BC-5732-3D9C-21655DDFAB2E}"/>
              </a:ext>
            </a:extLst>
          </p:cNvPr>
          <p:cNvSpPr txBox="1"/>
          <p:nvPr/>
        </p:nvSpPr>
        <p:spPr>
          <a:xfrm>
            <a:off x="-30126" y="2861875"/>
            <a:ext cx="10621926" cy="646331"/>
          </a:xfrm>
          <a:prstGeom prst="rect">
            <a:avLst/>
          </a:prstGeom>
          <a:noFill/>
        </p:spPr>
        <p:txBody>
          <a:bodyPr wrap="square" rtlCol="0">
            <a:spAutoFit/>
          </a:bodyPr>
          <a:lstStyle/>
          <a:p>
            <a:r>
              <a:rPr lang="fr-FR" sz="3600" b="1" dirty="0">
                <a:solidFill>
                  <a:srgbClr val="1836B2"/>
                </a:solidFill>
              </a:rPr>
              <a:t>Les performance du modèle </a:t>
            </a:r>
            <a:r>
              <a:rPr lang="fr-FR" sz="3600" b="1" dirty="0" smtClean="0">
                <a:solidFill>
                  <a:srgbClr val="1836B2"/>
                </a:solidFill>
              </a:rPr>
              <a:t>VGG19 </a:t>
            </a:r>
            <a:r>
              <a:rPr lang="fr-FR" sz="3600" b="1" dirty="0">
                <a:solidFill>
                  <a:srgbClr val="1836B2"/>
                </a:solidFill>
              </a:rPr>
              <a:t>sur le jeu de test</a:t>
            </a:r>
          </a:p>
        </p:txBody>
      </p:sp>
      <p:pic>
        <p:nvPicPr>
          <p:cNvPr id="5" name="Image 4"/>
          <p:cNvPicPr>
            <a:picLocks noChangeAspect="1"/>
          </p:cNvPicPr>
          <p:nvPr/>
        </p:nvPicPr>
        <p:blipFill>
          <a:blip r:embed="rId4"/>
          <a:stretch>
            <a:fillRect/>
          </a:stretch>
        </p:blipFill>
        <p:spPr>
          <a:xfrm>
            <a:off x="169368" y="4076700"/>
            <a:ext cx="7984032" cy="6210300"/>
          </a:xfrm>
          <a:prstGeom prst="rect">
            <a:avLst/>
          </a:prstGeom>
        </p:spPr>
      </p:pic>
      <p:cxnSp>
        <p:nvCxnSpPr>
          <p:cNvPr id="11" name="Connecteur droit 10">
            <a:extLst>
              <a:ext uri="{FF2B5EF4-FFF2-40B4-BE49-F238E27FC236}">
                <a16:creationId xmlns:a16="http://schemas.microsoft.com/office/drawing/2014/main" id="{5D7886FB-06C6-1E26-D4A8-BFE407F08AA1}"/>
              </a:ext>
            </a:extLst>
          </p:cNvPr>
          <p:cNvCxnSpPr>
            <a:cxnSpLocks/>
          </p:cNvCxnSpPr>
          <p:nvPr/>
        </p:nvCxnSpPr>
        <p:spPr>
          <a:xfrm>
            <a:off x="9144000" y="4305300"/>
            <a:ext cx="0" cy="55898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9906000" y="4305300"/>
            <a:ext cx="7391400" cy="5262979"/>
          </a:xfrm>
          <a:prstGeom prst="rect">
            <a:avLst/>
          </a:prstGeom>
          <a:noFill/>
        </p:spPr>
        <p:txBody>
          <a:bodyPr wrap="square" rtlCol="0">
            <a:spAutoFit/>
          </a:bodyPr>
          <a:lstStyle/>
          <a:p>
            <a:r>
              <a:rPr lang="fr-FR" sz="2800" dirty="0" smtClean="0"/>
              <a:t>L’observation de la matrice de confusion montre que le modèle a de bonne performance pour les différences classes de notre jeu de donnée ceci avec un taux de bonne classification des différence classes de l’ordre d’au moins 60%. Aussi, mis à part les classes </a:t>
            </a:r>
            <a:r>
              <a:rPr lang="fr-FR" sz="2800" dirty="0" err="1" smtClean="0"/>
              <a:t>glioma</a:t>
            </a:r>
            <a:r>
              <a:rPr lang="fr-FR" sz="2800" dirty="0" smtClean="0"/>
              <a:t> et </a:t>
            </a:r>
            <a:r>
              <a:rPr lang="fr-FR" sz="2800" dirty="0" err="1" smtClean="0"/>
              <a:t>pituitary</a:t>
            </a:r>
            <a:r>
              <a:rPr lang="fr-FR" sz="2800" dirty="0" smtClean="0"/>
              <a:t> ou le taux de mauvaise classification est de 21% , les autres classes ont un taux de mauvaise classification inférieur à 9%. De ces résultats on confirme que le modèle est globalement </a:t>
            </a:r>
            <a:r>
              <a:rPr lang="fr-FR" sz="2800" dirty="0" err="1" smtClean="0"/>
              <a:t>perfomant</a:t>
            </a:r>
            <a:r>
              <a:rPr lang="fr-FR" sz="2800" dirty="0" smtClean="0"/>
              <a:t> mais moins performant que celui des CNN.</a:t>
            </a:r>
            <a:endParaRPr lang="fr-FR" sz="2800" dirty="0"/>
          </a:p>
        </p:txBody>
      </p:sp>
    </p:spTree>
    <p:extLst>
      <p:ext uri="{BB962C8B-B14F-4D97-AF65-F5344CB8AC3E}">
        <p14:creationId xmlns:p14="http://schemas.microsoft.com/office/powerpoint/2010/main" val="2662849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742511"/>
          </a:xfrm>
          <a:prstGeom prst="rect">
            <a:avLst/>
          </a:prstGeom>
        </p:spPr>
        <p:txBody>
          <a:bodyPr lIns="0" tIns="0" rIns="0" bIns="0" rtlCol="0" anchor="t">
            <a:spAutoFit/>
          </a:bodyPr>
          <a:lstStyle/>
          <a:p>
            <a:pPr marL="0" lvl="0" indent="0">
              <a:lnSpc>
                <a:spcPts val="5599"/>
              </a:lnSpc>
              <a:spcBef>
                <a:spcPct val="0"/>
              </a:spcBef>
            </a:pPr>
            <a:r>
              <a:rPr lang="fr-FR" sz="6000" u="none" dirty="0">
                <a:solidFill>
                  <a:srgbClr val="FFFFFF"/>
                </a:solidFill>
                <a:latin typeface="Fira Sans Medium"/>
              </a:rPr>
              <a:t>Evaluation du modèle</a:t>
            </a: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8" name="ZoneTexte 7">
            <a:extLst>
              <a:ext uri="{FF2B5EF4-FFF2-40B4-BE49-F238E27FC236}">
                <a16:creationId xmlns:a16="http://schemas.microsoft.com/office/drawing/2014/main" id="{8D34AB3C-62BC-5732-3D9C-21655DDFAB2E}"/>
              </a:ext>
            </a:extLst>
          </p:cNvPr>
          <p:cNvSpPr txBox="1"/>
          <p:nvPr/>
        </p:nvSpPr>
        <p:spPr>
          <a:xfrm>
            <a:off x="-30126" y="2861875"/>
            <a:ext cx="12145926" cy="646331"/>
          </a:xfrm>
          <a:prstGeom prst="rect">
            <a:avLst/>
          </a:prstGeom>
          <a:noFill/>
        </p:spPr>
        <p:txBody>
          <a:bodyPr wrap="square" rtlCol="0">
            <a:spAutoFit/>
          </a:bodyPr>
          <a:lstStyle/>
          <a:p>
            <a:r>
              <a:rPr lang="fr-FR" sz="3600" b="1" dirty="0" smtClean="0">
                <a:solidFill>
                  <a:srgbClr val="1836B2"/>
                </a:solidFill>
              </a:rPr>
              <a:t>Les performance du </a:t>
            </a:r>
            <a:r>
              <a:rPr lang="fr-FR" sz="3600" b="1" dirty="0">
                <a:solidFill>
                  <a:srgbClr val="1836B2"/>
                </a:solidFill>
              </a:rPr>
              <a:t>modèle EfficientNetB7sur </a:t>
            </a:r>
            <a:r>
              <a:rPr lang="fr-FR" sz="3600" b="1" dirty="0" smtClean="0">
                <a:solidFill>
                  <a:srgbClr val="1836B2"/>
                </a:solidFill>
              </a:rPr>
              <a:t>le jeu de test</a:t>
            </a:r>
            <a:endParaRPr lang="fr-FR" sz="3600" b="1" dirty="0">
              <a:solidFill>
                <a:srgbClr val="1836B2"/>
              </a:solidFill>
            </a:endParaRPr>
          </a:p>
        </p:txBody>
      </p:sp>
      <p:cxnSp>
        <p:nvCxnSpPr>
          <p:cNvPr id="11" name="Connecteur droit 10">
            <a:extLst>
              <a:ext uri="{FF2B5EF4-FFF2-40B4-BE49-F238E27FC236}">
                <a16:creationId xmlns:a16="http://schemas.microsoft.com/office/drawing/2014/main" id="{5D7886FB-06C6-1E26-D4A8-BFE407F08AA1}"/>
              </a:ext>
            </a:extLst>
          </p:cNvPr>
          <p:cNvCxnSpPr>
            <a:cxnSpLocks/>
          </p:cNvCxnSpPr>
          <p:nvPr/>
        </p:nvCxnSpPr>
        <p:spPr>
          <a:xfrm>
            <a:off x="8458200" y="3846124"/>
            <a:ext cx="76200" cy="601980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a:blip r:embed="rId4"/>
          <a:stretch>
            <a:fillRect/>
          </a:stretch>
        </p:blipFill>
        <p:spPr>
          <a:xfrm>
            <a:off x="457200" y="3846124"/>
            <a:ext cx="7277668" cy="6019800"/>
          </a:xfrm>
          <a:prstGeom prst="rect">
            <a:avLst/>
          </a:prstGeom>
        </p:spPr>
      </p:pic>
      <p:sp>
        <p:nvSpPr>
          <p:cNvPr id="9" name="ZoneTexte 8"/>
          <p:cNvSpPr txBox="1"/>
          <p:nvPr/>
        </p:nvSpPr>
        <p:spPr>
          <a:xfrm>
            <a:off x="9067800" y="4000500"/>
            <a:ext cx="8229600" cy="5262979"/>
          </a:xfrm>
          <a:prstGeom prst="rect">
            <a:avLst/>
          </a:prstGeom>
          <a:noFill/>
        </p:spPr>
        <p:txBody>
          <a:bodyPr wrap="square" rtlCol="0">
            <a:spAutoFit/>
          </a:bodyPr>
          <a:lstStyle/>
          <a:p>
            <a:r>
              <a:rPr lang="fr-FR" sz="2800" dirty="0" smtClean="0"/>
              <a:t>L’observation de la  </a:t>
            </a:r>
            <a:r>
              <a:rPr lang="fr-FR" sz="2800" dirty="0"/>
              <a:t>matrice de confusion montre une performance médiocre pour la classification des classes "</a:t>
            </a:r>
            <a:r>
              <a:rPr lang="fr-FR" sz="2800" dirty="0" err="1"/>
              <a:t>notumor</a:t>
            </a:r>
            <a:r>
              <a:rPr lang="fr-FR" sz="2800" dirty="0"/>
              <a:t>", "</a:t>
            </a:r>
            <a:r>
              <a:rPr lang="fr-FR" sz="2800" dirty="0" err="1"/>
              <a:t>meningioma</a:t>
            </a:r>
            <a:r>
              <a:rPr lang="fr-FR" sz="2800" dirty="0"/>
              <a:t>", et "</a:t>
            </a:r>
            <a:r>
              <a:rPr lang="fr-FR" sz="2800" dirty="0" err="1"/>
              <a:t>pituitary</a:t>
            </a:r>
            <a:r>
              <a:rPr lang="fr-FR" sz="2800" dirty="0"/>
              <a:t>" avec des taux de classification correcte de 36%, 43%, et 49% respectivement. La classe "</a:t>
            </a:r>
            <a:r>
              <a:rPr lang="fr-FR" sz="2800" dirty="0" err="1"/>
              <a:t>glioma</a:t>
            </a:r>
            <a:r>
              <a:rPr lang="fr-FR" sz="2800" dirty="0"/>
              <a:t>" a une meilleure performance avec 74% de classification correcte. Les confusions majeures incluent "</a:t>
            </a:r>
            <a:r>
              <a:rPr lang="fr-FR" sz="2800" dirty="0" err="1"/>
              <a:t>notumor</a:t>
            </a:r>
            <a:r>
              <a:rPr lang="fr-FR" sz="2800" dirty="0"/>
              <a:t>" souvent classifié comme "</a:t>
            </a:r>
            <a:r>
              <a:rPr lang="fr-FR" sz="2800" dirty="0" err="1"/>
              <a:t>glioma</a:t>
            </a:r>
            <a:r>
              <a:rPr lang="fr-FR" sz="2800" dirty="0"/>
              <a:t>" (36%) et "</a:t>
            </a:r>
            <a:r>
              <a:rPr lang="fr-FR" sz="2800" dirty="0" err="1"/>
              <a:t>pituitary</a:t>
            </a:r>
            <a:r>
              <a:rPr lang="fr-FR" sz="2800" dirty="0"/>
              <a:t>" (28%), ainsi que "</a:t>
            </a:r>
            <a:r>
              <a:rPr lang="fr-FR" sz="2800" dirty="0" err="1"/>
              <a:t>meningioma</a:t>
            </a:r>
            <a:r>
              <a:rPr lang="fr-FR" sz="2800" dirty="0"/>
              <a:t>" confondu avec "</a:t>
            </a:r>
            <a:r>
              <a:rPr lang="fr-FR" sz="2800" dirty="0" err="1"/>
              <a:t>glioma</a:t>
            </a:r>
            <a:r>
              <a:rPr lang="fr-FR" sz="2800" dirty="0"/>
              <a:t>" (43%) et "</a:t>
            </a:r>
            <a:r>
              <a:rPr lang="fr-FR" sz="2800" dirty="0" err="1"/>
              <a:t>pituitary</a:t>
            </a:r>
            <a:r>
              <a:rPr lang="fr-FR" sz="2800" dirty="0"/>
              <a:t>" (44%). </a:t>
            </a:r>
            <a:r>
              <a:rPr lang="fr-FR" sz="2800" dirty="0" smtClean="0"/>
              <a:t> Globalement le modèle n’est pas performant pour classifier correctement les différentes catégories de tumeurs.</a:t>
            </a:r>
            <a:endParaRPr lang="fr-FR" dirty="0"/>
          </a:p>
        </p:txBody>
      </p:sp>
    </p:spTree>
    <p:extLst>
      <p:ext uri="{BB962C8B-B14F-4D97-AF65-F5344CB8AC3E}">
        <p14:creationId xmlns:p14="http://schemas.microsoft.com/office/powerpoint/2010/main" val="3070293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72715" y="-3398818"/>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28700" y="1038566"/>
            <a:ext cx="9298587" cy="742511"/>
          </a:xfrm>
          <a:prstGeom prst="rect">
            <a:avLst/>
          </a:prstGeom>
        </p:spPr>
        <p:txBody>
          <a:bodyPr lIns="0" tIns="0" rIns="0" bIns="0" rtlCol="0" anchor="t">
            <a:spAutoFit/>
          </a:bodyPr>
          <a:lstStyle/>
          <a:p>
            <a:pPr marL="0" lvl="0" indent="0">
              <a:lnSpc>
                <a:spcPts val="5599"/>
              </a:lnSpc>
              <a:spcBef>
                <a:spcPct val="0"/>
              </a:spcBef>
            </a:pPr>
            <a:r>
              <a:rPr lang="fr-FR" sz="6000" u="none" dirty="0">
                <a:solidFill>
                  <a:srgbClr val="FFFFFF"/>
                </a:solidFill>
                <a:latin typeface="Fira Sans Medium"/>
              </a:rPr>
              <a:t>Validation du modèle </a:t>
            </a:r>
          </a:p>
        </p:txBody>
      </p:sp>
      <p:sp>
        <p:nvSpPr>
          <p:cNvPr id="14" name="Freeform 14"/>
          <p:cNvSpPr/>
          <p:nvPr/>
        </p:nvSpPr>
        <p:spPr>
          <a:xfrm flipV="1">
            <a:off x="9476781" y="-3398818"/>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6" name="ZoneTexte 5">
            <a:extLst>
              <a:ext uri="{FF2B5EF4-FFF2-40B4-BE49-F238E27FC236}">
                <a16:creationId xmlns:a16="http://schemas.microsoft.com/office/drawing/2014/main" id="{CEC360A3-860F-2C16-583D-5DAACCDC4F74}"/>
              </a:ext>
            </a:extLst>
          </p:cNvPr>
          <p:cNvSpPr txBox="1"/>
          <p:nvPr/>
        </p:nvSpPr>
        <p:spPr>
          <a:xfrm>
            <a:off x="609600" y="4448746"/>
            <a:ext cx="15697200" cy="3539430"/>
          </a:xfrm>
          <a:prstGeom prst="rect">
            <a:avLst/>
          </a:prstGeom>
          <a:noFill/>
        </p:spPr>
        <p:txBody>
          <a:bodyPr wrap="square">
            <a:spAutoFit/>
          </a:bodyPr>
          <a:lstStyle/>
          <a:p>
            <a:r>
              <a:rPr lang="fr-FR" sz="3200" dirty="0"/>
              <a:t>Après l’évaluation de nos trois modèles (CNN, VGG19, EfficientNetB7) il ressort que le meilleur modèle est le modèle CNN </a:t>
            </a:r>
            <a:r>
              <a:rPr lang="fr-FR" sz="3200" dirty="0" smtClean="0"/>
              <a:t>(</a:t>
            </a:r>
            <a:r>
              <a:rPr lang="fr-FR" sz="3200" dirty="0" err="1" smtClean="0"/>
              <a:t>Xception</a:t>
            </a:r>
            <a:r>
              <a:rPr lang="fr-FR" sz="3200" dirty="0" smtClean="0"/>
              <a:t> modifié) car </a:t>
            </a:r>
            <a:r>
              <a:rPr lang="fr-FR" sz="3200" dirty="0"/>
              <a:t>il a la précision la plus élevée cela entrainant une meilleure performance par rapport aux modèles VGG19 et EfficientNetB7. Aussi, les courbes de ces différentes métriques sur les données d’entrainement et sur les données de tests étant très proches par rapport à ceux des deux autres modèles, il généralise mieux les données que ces derniers. De ce fait pour effectuer de meilleur prédiction d’image IRM nous utiliserons le modèle </a:t>
            </a:r>
            <a:r>
              <a:rPr lang="fr-FR" sz="3200" dirty="0" smtClean="0"/>
              <a:t>CNN (</a:t>
            </a:r>
            <a:r>
              <a:rPr lang="fr-FR" sz="3200" dirty="0" err="1" smtClean="0"/>
              <a:t>xception</a:t>
            </a:r>
            <a:r>
              <a:rPr lang="fr-FR" sz="3200" dirty="0" smtClean="0"/>
              <a:t> modifié).</a:t>
            </a:r>
            <a:endParaRPr lang="fr-FR" sz="3200" dirty="0"/>
          </a:p>
        </p:txBody>
      </p:sp>
    </p:spTree>
    <p:extLst>
      <p:ext uri="{BB962C8B-B14F-4D97-AF65-F5344CB8AC3E}">
        <p14:creationId xmlns:p14="http://schemas.microsoft.com/office/powerpoint/2010/main" val="3404918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10800000">
            <a:off x="-1" y="-723901"/>
            <a:ext cx="12108161" cy="6226137"/>
            <a:chOff x="0" y="0"/>
            <a:chExt cx="8474859" cy="5372100"/>
          </a:xfrm>
        </p:grpSpPr>
        <p:sp>
          <p:nvSpPr>
            <p:cNvPr id="19" name="Freeform 1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id="20" name="Group 20"/>
          <p:cNvGrpSpPr/>
          <p:nvPr/>
        </p:nvGrpSpPr>
        <p:grpSpPr>
          <a:xfrm>
            <a:off x="152400" y="1257300"/>
            <a:ext cx="12446727" cy="10287000"/>
            <a:chOff x="0" y="0"/>
            <a:chExt cx="5783678" cy="5372100"/>
          </a:xfrm>
        </p:grpSpPr>
        <p:sp>
          <p:nvSpPr>
            <p:cNvPr id="21" name="Freeform 21"/>
            <p:cNvSpPr/>
            <p:nvPr/>
          </p:nvSpPr>
          <p:spPr>
            <a:xfrm>
              <a:off x="0" y="0"/>
              <a:ext cx="5783678" cy="5372100"/>
            </a:xfrm>
            <a:custGeom>
              <a:avLst/>
              <a:gdLst/>
              <a:ahLst/>
              <a:cxnLst/>
              <a:rect l="l" t="t" r="r" b="b"/>
              <a:pathLst>
                <a:path w="5783678" h="5372100">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id="22" name="TextBox 22"/>
          <p:cNvSpPr txBox="1"/>
          <p:nvPr/>
        </p:nvSpPr>
        <p:spPr>
          <a:xfrm>
            <a:off x="3352800" y="4994405"/>
            <a:ext cx="6593706" cy="1015663"/>
          </a:xfrm>
          <a:prstGeom prst="rect">
            <a:avLst/>
          </a:prstGeom>
        </p:spPr>
        <p:txBody>
          <a:bodyPr wrap="square" lIns="0" tIns="0" rIns="0" bIns="0" rtlCol="0" anchor="t">
            <a:spAutoFit/>
          </a:bodyPr>
          <a:lstStyle/>
          <a:p>
            <a:pPr lvl="0"/>
            <a:r>
              <a:rPr lang="fr-FR" sz="6600" b="1" dirty="0">
                <a:solidFill>
                  <a:schemeClr val="bg1"/>
                </a:solidFill>
              </a:rPr>
              <a:t>La prédiction </a:t>
            </a:r>
          </a:p>
        </p:txBody>
      </p:sp>
    </p:spTree>
    <p:extLst>
      <p:ext uri="{BB962C8B-B14F-4D97-AF65-F5344CB8AC3E}">
        <p14:creationId xmlns:p14="http://schemas.microsoft.com/office/powerpoint/2010/main" val="311255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2613227" y="-3050771"/>
            <a:ext cx="16353840" cy="3831791"/>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914400" y="-20933"/>
            <a:ext cx="9298587" cy="742511"/>
          </a:xfrm>
          <a:prstGeom prst="rect">
            <a:avLst/>
          </a:prstGeom>
        </p:spPr>
        <p:txBody>
          <a:bodyPr lIns="0" tIns="0" rIns="0" bIns="0" rtlCol="0" anchor="t">
            <a:spAutoFit/>
          </a:bodyPr>
          <a:lstStyle/>
          <a:p>
            <a:pPr marL="0" lvl="0" indent="0">
              <a:lnSpc>
                <a:spcPts val="5599"/>
              </a:lnSpc>
              <a:spcBef>
                <a:spcPct val="0"/>
              </a:spcBef>
            </a:pPr>
            <a:r>
              <a:rPr lang="en-US" sz="6000" u="none" dirty="0">
                <a:solidFill>
                  <a:srgbClr val="FFFFFF"/>
                </a:solidFill>
                <a:latin typeface="Fira Sans Medium"/>
              </a:rPr>
              <a:t>La </a:t>
            </a:r>
            <a:r>
              <a:rPr lang="en-US" sz="6000" u="none" dirty="0" err="1">
                <a:solidFill>
                  <a:srgbClr val="FFFFFF"/>
                </a:solidFill>
                <a:latin typeface="Fira Sans Medium"/>
              </a:rPr>
              <a:t>prédiction</a:t>
            </a:r>
            <a:endParaRPr lang="en-US" sz="6000" u="none" dirty="0">
              <a:solidFill>
                <a:srgbClr val="FFFFFF"/>
              </a:solidFill>
              <a:latin typeface="Fira Sans Medium"/>
            </a:endParaRPr>
          </a:p>
        </p:txBody>
      </p:sp>
      <p:sp>
        <p:nvSpPr>
          <p:cNvPr id="14" name="Freeform 14"/>
          <p:cNvSpPr/>
          <p:nvPr/>
        </p:nvSpPr>
        <p:spPr>
          <a:xfrm flipV="1">
            <a:off x="9677400" y="-5224639"/>
            <a:ext cx="10904544" cy="6226137"/>
          </a:xfrm>
          <a:custGeom>
            <a:avLst/>
            <a:gdLst/>
            <a:ahLst/>
            <a:cxnLst/>
            <a:rect l="l" t="t" r="r" b="b"/>
            <a:pathLst>
              <a:path w="10904544" h="6226137">
                <a:moveTo>
                  <a:pt x="0" y="6226136"/>
                </a:moveTo>
                <a:lnTo>
                  <a:pt x="10904544" y="6226136"/>
                </a:lnTo>
                <a:lnTo>
                  <a:pt x="10904544" y="0"/>
                </a:lnTo>
                <a:lnTo>
                  <a:pt x="0" y="0"/>
                </a:lnTo>
                <a:lnTo>
                  <a:pt x="0" y="6226136"/>
                </a:lnTo>
                <a:close/>
              </a:path>
            </a:pathLst>
          </a:custGeom>
          <a:blipFill>
            <a:blip r:embed="rId2">
              <a:extLst>
                <a:ext uri="{96DAC541-7B7A-43D3-8B79-37D633B846F1}">
                  <asvg:svgBlip xmlns="" xmlns:asvg="http://schemas.microsoft.com/office/drawing/2016/SVG/main" r:embed="rId3"/>
                </a:ext>
              </a:extLst>
            </a:blip>
            <a:stretch>
              <a:fillRect t="-51576"/>
            </a:stretch>
          </a:blipFill>
        </p:spPr>
        <p:txBody>
          <a:bodyPr/>
          <a:lstStyle/>
          <a:p>
            <a:endParaRPr lang="fr-FR" dirty="0"/>
          </a:p>
        </p:txBody>
      </p:sp>
      <p:sp>
        <p:nvSpPr>
          <p:cNvPr id="12" name="ZoneTexte 11">
            <a:extLst>
              <a:ext uri="{FF2B5EF4-FFF2-40B4-BE49-F238E27FC236}">
                <a16:creationId xmlns:a16="http://schemas.microsoft.com/office/drawing/2014/main" id="{0F1D3A2A-9896-9741-04AC-F63B391EAC77}"/>
              </a:ext>
            </a:extLst>
          </p:cNvPr>
          <p:cNvSpPr txBox="1"/>
          <p:nvPr/>
        </p:nvSpPr>
        <p:spPr>
          <a:xfrm>
            <a:off x="-77637" y="1720856"/>
            <a:ext cx="18365637" cy="2308324"/>
          </a:xfrm>
          <a:prstGeom prst="rect">
            <a:avLst/>
          </a:prstGeom>
          <a:noFill/>
        </p:spPr>
        <p:txBody>
          <a:bodyPr wrap="square">
            <a:spAutoFit/>
          </a:bodyPr>
          <a:lstStyle/>
          <a:p>
            <a:r>
              <a:rPr lang="fr-FR" sz="3600" dirty="0"/>
              <a:t>Les données de test sont introduites dans le CNN en tant qu'entrée. L'algorithme traverse les couches pour extraire les caractéristiques de l'image. Ensuite, les couches "</a:t>
            </a:r>
            <a:r>
              <a:rPr lang="fr-FR" sz="3600" dirty="0" err="1"/>
              <a:t>softmax</a:t>
            </a:r>
            <a:r>
              <a:rPr lang="fr-FR" sz="3600" dirty="0"/>
              <a:t>" calculent les probabilités que l'image appartienne à différentes classes. La classe avec la probabilité la plus élevée est ainsi identifiée comme la prédiction du modèle.</a:t>
            </a:r>
            <a:endParaRPr lang="fr-FR" sz="3600" b="1" dirty="0">
              <a:solidFill>
                <a:srgbClr val="1836B2"/>
              </a:solidFill>
            </a:endParaRPr>
          </a:p>
        </p:txBody>
      </p:sp>
      <p:sp>
        <p:nvSpPr>
          <p:cNvPr id="15" name="ZoneTexte 14">
            <a:extLst>
              <a:ext uri="{FF2B5EF4-FFF2-40B4-BE49-F238E27FC236}">
                <a16:creationId xmlns:a16="http://schemas.microsoft.com/office/drawing/2014/main" id="{F9506134-912A-40BB-7915-C96760351352}"/>
              </a:ext>
            </a:extLst>
          </p:cNvPr>
          <p:cNvSpPr txBox="1"/>
          <p:nvPr/>
        </p:nvSpPr>
        <p:spPr>
          <a:xfrm>
            <a:off x="117894" y="4690854"/>
            <a:ext cx="15544800"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70C0"/>
                </a:solidFill>
                <a:effectLst/>
              </a:rPr>
              <a:t>Nous </a:t>
            </a:r>
            <a:r>
              <a:rPr kumimoji="0" lang="en-US" altLang="en-US" sz="2800" b="1" i="0" u="none" strike="noStrike" cap="none" normalizeH="0" baseline="0" dirty="0" err="1">
                <a:ln>
                  <a:noFill/>
                </a:ln>
                <a:solidFill>
                  <a:srgbClr val="0070C0"/>
                </a:solidFill>
                <a:effectLst/>
              </a:rPr>
              <a:t>avons</a:t>
            </a:r>
            <a:r>
              <a:rPr kumimoji="0" lang="en-US" altLang="en-US" sz="2800" b="1" i="0" u="none" strike="noStrike" cap="none" normalizeH="0" baseline="0" dirty="0">
                <a:ln>
                  <a:noFill/>
                </a:ln>
                <a:solidFill>
                  <a:srgbClr val="0070C0"/>
                </a:solidFill>
                <a:effectLst/>
              </a:rPr>
              <a:t> </a:t>
            </a:r>
            <a:r>
              <a:rPr kumimoji="0" lang="en-US" altLang="en-US" sz="2800" b="1" i="0" u="none" strike="noStrike" cap="none" normalizeH="0" baseline="0" dirty="0" err="1">
                <a:ln>
                  <a:noFill/>
                </a:ln>
                <a:solidFill>
                  <a:srgbClr val="0070C0"/>
                </a:solidFill>
                <a:effectLst/>
              </a:rPr>
              <a:t>essayé</a:t>
            </a:r>
            <a:r>
              <a:rPr kumimoji="0" lang="en-US" altLang="en-US" sz="2800" b="1" i="0" u="none" strike="noStrike" cap="none" normalizeH="0" baseline="0" dirty="0">
                <a:ln>
                  <a:noFill/>
                </a:ln>
                <a:solidFill>
                  <a:srgbClr val="0070C0"/>
                </a:solidFill>
                <a:effectLst/>
              </a:rPr>
              <a:t> de </a:t>
            </a:r>
            <a:r>
              <a:rPr kumimoji="0" lang="en-US" altLang="en-US" sz="2800" b="1" i="0" u="none" strike="noStrike" cap="none" normalizeH="0" baseline="0" dirty="0" err="1">
                <a:ln>
                  <a:noFill/>
                </a:ln>
                <a:solidFill>
                  <a:srgbClr val="0070C0"/>
                </a:solidFill>
                <a:effectLst/>
              </a:rPr>
              <a:t>prédire</a:t>
            </a:r>
            <a:r>
              <a:rPr kumimoji="0" lang="en-US" altLang="en-US" sz="2800" b="1" i="0" u="none" strike="noStrike" cap="none" normalizeH="0" baseline="0" dirty="0">
                <a:ln>
                  <a:noFill/>
                </a:ln>
                <a:solidFill>
                  <a:srgbClr val="0070C0"/>
                </a:solidFill>
                <a:effectLst/>
              </a:rPr>
              <a:t> les </a:t>
            </a:r>
            <a:r>
              <a:rPr kumimoji="0" lang="en-US" altLang="en-US" sz="2800" b="1" i="0" u="none" strike="noStrike" cap="none" normalizeH="0" baseline="0" dirty="0" err="1">
                <a:ln>
                  <a:noFill/>
                </a:ln>
                <a:solidFill>
                  <a:srgbClr val="0070C0"/>
                </a:solidFill>
                <a:effectLst/>
              </a:rPr>
              <a:t>étiquettes</a:t>
            </a:r>
            <a:r>
              <a:rPr kumimoji="0" lang="en-US" altLang="en-US" sz="2800" b="1" i="0" u="none" strike="noStrike" cap="none" normalizeH="0" baseline="0" dirty="0">
                <a:ln>
                  <a:noFill/>
                </a:ln>
                <a:solidFill>
                  <a:srgbClr val="0070C0"/>
                </a:solidFill>
                <a:effectLst/>
              </a:rPr>
              <a:t> de trois images </a:t>
            </a:r>
            <a:r>
              <a:rPr kumimoji="0" lang="en-US" altLang="en-US" sz="2800" b="1" i="0" u="none" strike="noStrike" cap="none" normalizeH="0" baseline="0" dirty="0" err="1">
                <a:ln>
                  <a:noFill/>
                </a:ln>
                <a:solidFill>
                  <a:srgbClr val="0070C0"/>
                </a:solidFill>
                <a:effectLst/>
              </a:rPr>
              <a:t>en</a:t>
            </a:r>
            <a:r>
              <a:rPr kumimoji="0" lang="en-US" altLang="en-US" sz="2800" b="1" i="0" u="none" strike="noStrike" cap="none" normalizeH="0" baseline="0" dirty="0">
                <a:ln>
                  <a:noFill/>
                </a:ln>
                <a:solidFill>
                  <a:srgbClr val="0070C0"/>
                </a:solidFill>
                <a:effectLst/>
              </a:rPr>
              <a:t> </a:t>
            </a:r>
            <a:r>
              <a:rPr kumimoji="0" lang="en-US" altLang="en-US" sz="2800" b="1" i="0" u="none" strike="noStrike" cap="none" normalizeH="0" baseline="0" dirty="0" err="1">
                <a:ln>
                  <a:noFill/>
                </a:ln>
                <a:solidFill>
                  <a:srgbClr val="0070C0"/>
                </a:solidFill>
                <a:effectLst/>
              </a:rPr>
              <a:t>utilisant</a:t>
            </a:r>
            <a:r>
              <a:rPr kumimoji="0" lang="en-US" altLang="en-US" sz="2800" b="1" i="0" u="none" strike="noStrike" cap="none" normalizeH="0" baseline="0" dirty="0">
                <a:ln>
                  <a:noFill/>
                </a:ln>
                <a:solidFill>
                  <a:srgbClr val="0070C0"/>
                </a:solidFill>
                <a:effectLst/>
              </a:rPr>
              <a:t> </a:t>
            </a:r>
            <a:r>
              <a:rPr kumimoji="0" lang="en-US" altLang="en-US" sz="2800" b="1" i="0" u="none" strike="noStrike" cap="none" normalizeH="0" baseline="0" dirty="0" err="1">
                <a:ln>
                  <a:noFill/>
                </a:ln>
                <a:solidFill>
                  <a:srgbClr val="0070C0"/>
                </a:solidFill>
                <a:effectLst/>
              </a:rPr>
              <a:t>notre</a:t>
            </a:r>
            <a:r>
              <a:rPr kumimoji="0" lang="en-US" altLang="en-US" sz="2800" b="1" i="0" u="none" strike="noStrike" cap="none" normalizeH="0" baseline="0" dirty="0">
                <a:ln>
                  <a:noFill/>
                </a:ln>
                <a:solidFill>
                  <a:srgbClr val="0070C0"/>
                </a:solidFill>
                <a:effectLst/>
              </a:rPr>
              <a:t> </a:t>
            </a:r>
            <a:r>
              <a:rPr kumimoji="0" lang="en-US" altLang="en-US" sz="2800" b="1" i="0" u="none" strike="noStrike" cap="none" normalizeH="0" baseline="0" dirty="0" err="1">
                <a:ln>
                  <a:noFill/>
                </a:ln>
                <a:solidFill>
                  <a:srgbClr val="0070C0"/>
                </a:solidFill>
                <a:effectLst/>
              </a:rPr>
              <a:t>modèle</a:t>
            </a:r>
            <a:r>
              <a:rPr kumimoji="0" lang="en-US" altLang="en-US" sz="2800" b="1" i="0" u="none" strike="noStrike" cap="none" normalizeH="0" baseline="0" dirty="0">
                <a:ln>
                  <a:noFill/>
                </a:ln>
                <a:solidFill>
                  <a:srgbClr val="0070C0"/>
                </a:solidFill>
                <a:effectLst/>
              </a:rPr>
              <a:t>, et le </a:t>
            </a:r>
            <a:r>
              <a:rPr kumimoji="0" lang="en-US" altLang="en-US" sz="2800" b="1" i="0" u="none" strike="noStrike" cap="none" normalizeH="0" baseline="0" dirty="0" err="1">
                <a:ln>
                  <a:noFill/>
                </a:ln>
                <a:solidFill>
                  <a:srgbClr val="0070C0"/>
                </a:solidFill>
                <a:effectLst/>
              </a:rPr>
              <a:t>modèle</a:t>
            </a:r>
            <a:r>
              <a:rPr kumimoji="0" lang="en-US" altLang="en-US" sz="2800" b="1" i="0" u="none" strike="noStrike" cap="none" normalizeH="0" baseline="0" dirty="0">
                <a:ln>
                  <a:noFill/>
                </a:ln>
                <a:solidFill>
                  <a:srgbClr val="0070C0"/>
                </a:solidFill>
                <a:effectLst/>
              </a:rPr>
              <a:t> a bien </a:t>
            </a:r>
            <a:r>
              <a:rPr kumimoji="0" lang="en-US" altLang="en-US" sz="2800" b="1" i="0" u="none" strike="noStrike" cap="none" normalizeH="0" baseline="0" dirty="0" err="1">
                <a:ln>
                  <a:noFill/>
                </a:ln>
                <a:solidFill>
                  <a:srgbClr val="0070C0"/>
                </a:solidFill>
                <a:effectLst/>
              </a:rPr>
              <a:t>réussi</a:t>
            </a:r>
            <a:r>
              <a:rPr kumimoji="0" lang="en-US" altLang="en-US" sz="2800" b="1" i="0" u="none" strike="noStrike" cap="none" normalizeH="0" baseline="0" dirty="0">
                <a:ln>
                  <a:noFill/>
                </a:ln>
                <a:solidFill>
                  <a:srgbClr val="0070C0"/>
                </a:solidFill>
                <a:effectLst/>
              </a:rPr>
              <a:t> à </a:t>
            </a:r>
            <a:r>
              <a:rPr kumimoji="0" lang="en-US" altLang="en-US" sz="2800" b="1" i="0" u="none" strike="noStrike" cap="none" normalizeH="0" baseline="0" dirty="0" err="1">
                <a:ln>
                  <a:noFill/>
                </a:ln>
                <a:solidFill>
                  <a:srgbClr val="0070C0"/>
                </a:solidFill>
                <a:effectLst/>
              </a:rPr>
              <a:t>prédire</a:t>
            </a:r>
            <a:r>
              <a:rPr kumimoji="0" lang="en-US" altLang="en-US" sz="2800" b="1" i="0" u="none" strike="noStrike" cap="none" normalizeH="0" baseline="0" dirty="0">
                <a:ln>
                  <a:noFill/>
                </a:ln>
                <a:solidFill>
                  <a:srgbClr val="0070C0"/>
                </a:solidFill>
                <a:effectLst/>
              </a:rPr>
              <a:t> </a:t>
            </a:r>
            <a:r>
              <a:rPr kumimoji="0" lang="en-US" altLang="en-US" sz="2800" b="1" i="0" u="none" strike="noStrike" cap="none" normalizeH="0" baseline="0" dirty="0" err="1">
                <a:ln>
                  <a:noFill/>
                </a:ln>
                <a:solidFill>
                  <a:srgbClr val="0070C0"/>
                </a:solidFill>
                <a:effectLst/>
              </a:rPr>
              <a:t>correctement</a:t>
            </a:r>
            <a:r>
              <a:rPr kumimoji="0" lang="en-US" altLang="en-US" sz="2800" b="1" i="0" u="none" strike="noStrike" cap="none" normalizeH="0" baseline="0" dirty="0">
                <a:ln>
                  <a:noFill/>
                </a:ln>
                <a:solidFill>
                  <a:srgbClr val="0070C0"/>
                </a:solidFill>
                <a:effectLst/>
              </a:rPr>
              <a:t> les </a:t>
            </a:r>
            <a:r>
              <a:rPr kumimoji="0" lang="en-US" altLang="en-US" sz="2800" b="1" i="0" u="none" strike="noStrike" cap="none" normalizeH="0" baseline="0" dirty="0" err="1">
                <a:ln>
                  <a:noFill/>
                </a:ln>
                <a:solidFill>
                  <a:srgbClr val="0070C0"/>
                </a:solidFill>
                <a:effectLst/>
              </a:rPr>
              <a:t>étiquettes</a:t>
            </a:r>
            <a:r>
              <a:rPr kumimoji="0" lang="en-US" altLang="en-US" sz="2800" b="1" i="0" u="none" strike="noStrike" cap="none" normalizeH="0" baseline="0" dirty="0">
                <a:ln>
                  <a:noFill/>
                </a:ln>
                <a:solidFill>
                  <a:srgbClr val="0070C0"/>
                </a:solidFill>
                <a:effectLst/>
              </a:rPr>
              <a:t> pour </a:t>
            </a:r>
            <a:r>
              <a:rPr kumimoji="0" lang="en-US" altLang="en-US" sz="2800" b="1" i="0" u="none" strike="noStrike" cap="none" normalizeH="0" baseline="0" dirty="0" err="1">
                <a:ln>
                  <a:noFill/>
                </a:ln>
                <a:solidFill>
                  <a:srgbClr val="0070C0"/>
                </a:solidFill>
                <a:effectLst/>
              </a:rPr>
              <a:t>chacune</a:t>
            </a:r>
            <a:r>
              <a:rPr kumimoji="0" lang="en-US" altLang="en-US" sz="2800" b="1" i="0" u="none" strike="noStrike" cap="none" normalizeH="0" baseline="0" dirty="0">
                <a:ln>
                  <a:noFill/>
                </a:ln>
                <a:solidFill>
                  <a:srgbClr val="0070C0"/>
                </a:solidFill>
                <a:effectLst/>
              </a:rPr>
              <a:t> des images.</a:t>
            </a:r>
          </a:p>
        </p:txBody>
      </p:sp>
      <p:pic>
        <p:nvPicPr>
          <p:cNvPr id="5" name="Image 4"/>
          <p:cNvPicPr>
            <a:picLocks noChangeAspect="1"/>
          </p:cNvPicPr>
          <p:nvPr/>
        </p:nvPicPr>
        <p:blipFill>
          <a:blip r:embed="rId4"/>
          <a:stretch>
            <a:fillRect/>
          </a:stretch>
        </p:blipFill>
        <p:spPr>
          <a:xfrm>
            <a:off x="521474" y="5981700"/>
            <a:ext cx="5818188" cy="3886200"/>
          </a:xfrm>
          <a:prstGeom prst="rect">
            <a:avLst/>
          </a:prstGeom>
        </p:spPr>
      </p:pic>
      <p:pic>
        <p:nvPicPr>
          <p:cNvPr id="7" name="Image 6"/>
          <p:cNvPicPr>
            <a:picLocks noChangeAspect="1"/>
          </p:cNvPicPr>
          <p:nvPr/>
        </p:nvPicPr>
        <p:blipFill>
          <a:blip r:embed="rId5"/>
          <a:stretch>
            <a:fillRect/>
          </a:stretch>
        </p:blipFill>
        <p:spPr>
          <a:xfrm>
            <a:off x="6755993" y="5981700"/>
            <a:ext cx="5486400" cy="3886200"/>
          </a:xfrm>
          <a:prstGeom prst="rect">
            <a:avLst/>
          </a:prstGeom>
        </p:spPr>
      </p:pic>
      <p:pic>
        <p:nvPicPr>
          <p:cNvPr id="9" name="Image 8"/>
          <p:cNvPicPr>
            <a:picLocks noChangeAspect="1"/>
          </p:cNvPicPr>
          <p:nvPr/>
        </p:nvPicPr>
        <p:blipFill>
          <a:blip r:embed="rId6"/>
          <a:stretch>
            <a:fillRect/>
          </a:stretch>
        </p:blipFill>
        <p:spPr>
          <a:xfrm>
            <a:off x="12242393" y="5829300"/>
            <a:ext cx="5411388" cy="4038600"/>
          </a:xfrm>
          <a:prstGeom prst="rect">
            <a:avLst/>
          </a:prstGeom>
        </p:spPr>
      </p:pic>
    </p:spTree>
    <p:extLst>
      <p:ext uri="{BB962C8B-B14F-4D97-AF65-F5344CB8AC3E}">
        <p14:creationId xmlns:p14="http://schemas.microsoft.com/office/powerpoint/2010/main" val="3849597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sp>
        <p:nvSpPr>
          <p:cNvPr id="3" name="TextBox 3"/>
          <p:cNvSpPr txBox="1"/>
          <p:nvPr/>
        </p:nvSpPr>
        <p:spPr>
          <a:xfrm>
            <a:off x="3729073" y="4160246"/>
            <a:ext cx="10829854" cy="1148397"/>
          </a:xfrm>
          <a:prstGeom prst="rect">
            <a:avLst/>
          </a:prstGeom>
        </p:spPr>
        <p:txBody>
          <a:bodyPr lIns="0" tIns="0" rIns="0" bIns="0" rtlCol="0" anchor="t">
            <a:spAutoFit/>
          </a:bodyPr>
          <a:lstStyle/>
          <a:p>
            <a:pPr marL="0" lvl="0" indent="0" algn="ctr">
              <a:lnSpc>
                <a:spcPts val="8717"/>
              </a:lnSpc>
              <a:spcBef>
                <a:spcPct val="0"/>
              </a:spcBef>
            </a:pPr>
            <a:r>
              <a:rPr lang="en-US" sz="7925" u="none">
                <a:solidFill>
                  <a:srgbClr val="FFFFFF"/>
                </a:solidFill>
                <a:latin typeface="Fira Sans Semi-Bold"/>
              </a:rPr>
              <a:t>Merci !</a:t>
            </a:r>
          </a:p>
        </p:txBody>
      </p:sp>
      <p:grpSp>
        <p:nvGrpSpPr>
          <p:cNvPr id="5" name="Group 5"/>
          <p:cNvGrpSpPr/>
          <p:nvPr/>
        </p:nvGrpSpPr>
        <p:grpSpPr>
          <a:xfrm>
            <a:off x="11620599" y="8775184"/>
            <a:ext cx="8523290" cy="4392438"/>
            <a:chOff x="0" y="0"/>
            <a:chExt cx="10424273" cy="5372100"/>
          </a:xfrm>
        </p:grpSpPr>
        <p:sp>
          <p:nvSpPr>
            <p:cNvPr id="6" name="Freeform 6"/>
            <p:cNvSpPr/>
            <p:nvPr/>
          </p:nvSpPr>
          <p:spPr>
            <a:xfrm>
              <a:off x="0" y="0"/>
              <a:ext cx="10424273" cy="5372100"/>
            </a:xfrm>
            <a:custGeom>
              <a:avLst/>
              <a:gdLst/>
              <a:ahLst/>
              <a:cxnLst/>
              <a:rect l="l" t="t" r="r" b="b"/>
              <a:pathLst>
                <a:path w="10424273" h="5372100">
                  <a:moveTo>
                    <a:pt x="8873603" y="0"/>
                  </a:moveTo>
                  <a:lnTo>
                    <a:pt x="1550670" y="0"/>
                  </a:lnTo>
                  <a:lnTo>
                    <a:pt x="0" y="2686050"/>
                  </a:lnTo>
                  <a:lnTo>
                    <a:pt x="1550670" y="5372100"/>
                  </a:lnTo>
                  <a:lnTo>
                    <a:pt x="8873603" y="5372100"/>
                  </a:lnTo>
                  <a:lnTo>
                    <a:pt x="10424273" y="2686050"/>
                  </a:lnTo>
                  <a:lnTo>
                    <a:pt x="8873603" y="0"/>
                  </a:lnTo>
                  <a:close/>
                </a:path>
              </a:pathLst>
            </a:custGeom>
            <a:solidFill>
              <a:srgbClr val="86C7ED"/>
            </a:solidFill>
          </p:spPr>
        </p:sp>
      </p:grpSp>
      <p:grpSp>
        <p:nvGrpSpPr>
          <p:cNvPr id="7" name="Group 7"/>
          <p:cNvGrpSpPr/>
          <p:nvPr/>
        </p:nvGrpSpPr>
        <p:grpSpPr>
          <a:xfrm>
            <a:off x="9916665" y="9258300"/>
            <a:ext cx="3407869" cy="4392438"/>
            <a:chOff x="0" y="0"/>
            <a:chExt cx="4167939" cy="5372100"/>
          </a:xfrm>
        </p:grpSpPr>
        <p:sp>
          <p:nvSpPr>
            <p:cNvPr id="8" name="Freeform 8"/>
            <p:cNvSpPr/>
            <p:nvPr/>
          </p:nvSpPr>
          <p:spPr>
            <a:xfrm>
              <a:off x="0" y="0"/>
              <a:ext cx="4167939" cy="5372100"/>
            </a:xfrm>
            <a:custGeom>
              <a:avLst/>
              <a:gdLst/>
              <a:ahLst/>
              <a:cxnLst/>
              <a:rect l="l" t="t" r="r" b="b"/>
              <a:pathLst>
                <a:path w="4167939" h="5372100">
                  <a:moveTo>
                    <a:pt x="2617269" y="0"/>
                  </a:moveTo>
                  <a:lnTo>
                    <a:pt x="1550670" y="0"/>
                  </a:lnTo>
                  <a:lnTo>
                    <a:pt x="0" y="2686050"/>
                  </a:lnTo>
                  <a:lnTo>
                    <a:pt x="1550670" y="5372100"/>
                  </a:lnTo>
                  <a:lnTo>
                    <a:pt x="2617269" y="5372100"/>
                  </a:lnTo>
                  <a:lnTo>
                    <a:pt x="4167939" y="2686050"/>
                  </a:lnTo>
                  <a:lnTo>
                    <a:pt x="2617269" y="0"/>
                  </a:lnTo>
                  <a:close/>
                </a:path>
              </a:pathLst>
            </a:custGeom>
            <a:solidFill>
              <a:srgbClr val="A066CB"/>
            </a:solidFill>
          </p:spPr>
        </p:sp>
      </p:grpSp>
      <p:grpSp>
        <p:nvGrpSpPr>
          <p:cNvPr id="9" name="Group 9"/>
          <p:cNvGrpSpPr/>
          <p:nvPr/>
        </p:nvGrpSpPr>
        <p:grpSpPr>
          <a:xfrm rot="-10800000">
            <a:off x="-3602767" y="-3778684"/>
            <a:ext cx="11903735" cy="6226137"/>
            <a:chOff x="0" y="0"/>
            <a:chExt cx="10270904" cy="5372100"/>
          </a:xfrm>
        </p:grpSpPr>
        <p:sp>
          <p:nvSpPr>
            <p:cNvPr id="10" name="Freeform 10"/>
            <p:cNvSpPr/>
            <p:nvPr/>
          </p:nvSpPr>
          <p:spPr>
            <a:xfrm>
              <a:off x="0" y="0"/>
              <a:ext cx="10270904" cy="5372100"/>
            </a:xfrm>
            <a:custGeom>
              <a:avLst/>
              <a:gdLst/>
              <a:ahLst/>
              <a:cxnLst/>
              <a:rect l="l" t="t" r="r" b="b"/>
              <a:pathLst>
                <a:path w="10270904" h="5372100">
                  <a:moveTo>
                    <a:pt x="8720234" y="0"/>
                  </a:moveTo>
                  <a:lnTo>
                    <a:pt x="1550670" y="0"/>
                  </a:lnTo>
                  <a:lnTo>
                    <a:pt x="0" y="2686050"/>
                  </a:lnTo>
                  <a:lnTo>
                    <a:pt x="1550670" y="5372100"/>
                  </a:lnTo>
                  <a:lnTo>
                    <a:pt x="8720234" y="5372100"/>
                  </a:lnTo>
                  <a:lnTo>
                    <a:pt x="10270904" y="2686050"/>
                  </a:lnTo>
                  <a:lnTo>
                    <a:pt x="8720234" y="0"/>
                  </a:lnTo>
                  <a:close/>
                </a:path>
              </a:pathLst>
            </a:custGeom>
            <a:solidFill>
              <a:srgbClr val="FFFFFF"/>
            </a:solidFill>
          </p:spPr>
        </p:sp>
      </p:grpSp>
      <p:sp>
        <p:nvSpPr>
          <p:cNvPr id="13" name="Freeform 13"/>
          <p:cNvSpPr/>
          <p:nvPr/>
        </p:nvSpPr>
        <p:spPr>
          <a:xfrm>
            <a:off x="1028700" y="910770"/>
            <a:ext cx="1214390" cy="693376"/>
          </a:xfrm>
          <a:custGeom>
            <a:avLst/>
            <a:gdLst/>
            <a:ahLst/>
            <a:cxnLst/>
            <a:rect l="l" t="t" r="r" b="b"/>
            <a:pathLst>
              <a:path w="1619186" h="924502">
                <a:moveTo>
                  <a:pt x="0" y="0"/>
                </a:moveTo>
                <a:lnTo>
                  <a:pt x="1619186" y="0"/>
                </a:lnTo>
                <a:lnTo>
                  <a:pt x="1619186" y="924502"/>
                </a:lnTo>
                <a:lnTo>
                  <a:pt x="0" y="924502"/>
                </a:lnTo>
                <a:lnTo>
                  <a:pt x="0" y="0"/>
                </a:lnTo>
                <a:close/>
              </a:path>
            </a:pathLst>
          </a:custGeom>
          <a:blipFill>
            <a:blip r:embed="rId2">
              <a:extLst>
                <a:ext uri="{96DAC541-7B7A-43D3-8B79-37D633B846F1}">
                  <asvg:svgBlip xmlns="" xmlns:asvg="http://schemas.microsoft.com/office/drawing/2016/SVG/main" r:embed="rId3"/>
                </a:ext>
              </a:extLst>
            </a:blip>
            <a:stretch>
              <a:fillRect t="-5157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flipV="1">
            <a:off x="13083626" y="-971753"/>
            <a:ext cx="6133104" cy="3501801"/>
          </a:xfrm>
          <a:custGeom>
            <a:avLst/>
            <a:gdLst/>
            <a:ahLst/>
            <a:cxnLst/>
            <a:rect l="l" t="t" r="r" b="b"/>
            <a:pathLst>
              <a:path w="6133104" h="3501801">
                <a:moveTo>
                  <a:pt x="0" y="3501801"/>
                </a:moveTo>
                <a:lnTo>
                  <a:pt x="6133104" y="3501801"/>
                </a:lnTo>
                <a:lnTo>
                  <a:pt x="6133104" y="0"/>
                </a:lnTo>
                <a:lnTo>
                  <a:pt x="0" y="0"/>
                </a:lnTo>
                <a:lnTo>
                  <a:pt x="0" y="3501801"/>
                </a:lnTo>
                <a:close/>
              </a:path>
            </a:pathLst>
          </a:custGeom>
          <a:blipFill>
            <a:blip r:embed="rId2">
              <a:extLst>
                <a:ext uri="{96DAC541-7B7A-43D3-8B79-37D633B846F1}">
                  <asvg:svgBlip xmlns="" xmlns:asvg="http://schemas.microsoft.com/office/drawing/2016/SVG/main" r:embed="rId3"/>
                </a:ext>
              </a:extLst>
            </a:blip>
            <a:stretch>
              <a:fillRect t="-51576"/>
            </a:stretch>
          </a:blipFill>
        </p:spPr>
      </p:sp>
      <p:sp>
        <p:nvSpPr>
          <p:cNvPr id="9" name="Freeform 9"/>
          <p:cNvSpPr/>
          <p:nvPr/>
        </p:nvSpPr>
        <p:spPr>
          <a:xfrm>
            <a:off x="-3736090" y="7912807"/>
            <a:ext cx="5559738" cy="3174428"/>
          </a:xfrm>
          <a:custGeom>
            <a:avLst/>
            <a:gdLst/>
            <a:ahLst/>
            <a:cxnLst/>
            <a:rect l="l" t="t" r="r" b="b"/>
            <a:pathLst>
              <a:path w="5559738" h="3174428">
                <a:moveTo>
                  <a:pt x="0" y="0"/>
                </a:moveTo>
                <a:lnTo>
                  <a:pt x="5559738" y="0"/>
                </a:lnTo>
                <a:lnTo>
                  <a:pt x="5559738" y="3174428"/>
                </a:lnTo>
                <a:lnTo>
                  <a:pt x="0" y="3174428"/>
                </a:lnTo>
                <a:lnTo>
                  <a:pt x="0" y="0"/>
                </a:lnTo>
                <a:close/>
              </a:path>
            </a:pathLst>
          </a:custGeom>
          <a:blipFill>
            <a:blip r:embed="rId2">
              <a:extLst>
                <a:ext uri="{96DAC541-7B7A-43D3-8B79-37D633B846F1}">
                  <asvg:svgBlip xmlns="" xmlns:asvg="http://schemas.microsoft.com/office/drawing/2016/SVG/main" r:embed="rId3"/>
                </a:ext>
              </a:extLst>
            </a:blip>
            <a:stretch>
              <a:fillRect t="-51576"/>
            </a:stretch>
          </a:blipFill>
        </p:spPr>
      </p:sp>
      <p:grpSp>
        <p:nvGrpSpPr>
          <p:cNvPr id="10" name="Group 10"/>
          <p:cNvGrpSpPr/>
          <p:nvPr/>
        </p:nvGrpSpPr>
        <p:grpSpPr>
          <a:xfrm>
            <a:off x="5562600" y="1866900"/>
            <a:ext cx="8763000" cy="6382718"/>
            <a:chOff x="0" y="1716491"/>
            <a:chExt cx="7905602" cy="8664905"/>
          </a:xfrm>
        </p:grpSpPr>
        <p:sp>
          <p:nvSpPr>
            <p:cNvPr id="12" name="AutoShape 12"/>
            <p:cNvSpPr/>
            <p:nvPr/>
          </p:nvSpPr>
          <p:spPr>
            <a:xfrm>
              <a:off x="0" y="3432124"/>
              <a:ext cx="7793790" cy="0"/>
            </a:xfrm>
            <a:prstGeom prst="line">
              <a:avLst/>
            </a:prstGeom>
            <a:ln w="50800" cap="rnd">
              <a:solidFill>
                <a:srgbClr val="86C7ED"/>
              </a:solidFill>
              <a:prstDash val="sysDot"/>
              <a:headEnd type="none" w="sm" len="sm"/>
              <a:tailEnd type="none" w="sm" len="sm"/>
            </a:ln>
          </p:spPr>
        </p:sp>
        <p:sp>
          <p:nvSpPr>
            <p:cNvPr id="13" name="TextBox 13"/>
            <p:cNvSpPr txBox="1"/>
            <p:nvPr/>
          </p:nvSpPr>
          <p:spPr>
            <a:xfrm>
              <a:off x="0" y="3946902"/>
              <a:ext cx="7712551" cy="6434494"/>
            </a:xfrm>
            <a:prstGeom prst="rect">
              <a:avLst/>
            </a:prstGeom>
          </p:spPr>
          <p:txBody>
            <a:bodyPr wrap="square" lIns="0" tIns="0" rIns="0" bIns="0" rtlCol="0" anchor="t">
              <a:spAutoFit/>
            </a:bodyPr>
            <a:lstStyle/>
            <a:p>
              <a:pPr marL="114300" algn="just"/>
              <a:r>
                <a:rPr lang="fr-FR" sz="4400" b="1" dirty="0"/>
                <a:t>L’objectif est de créer un modèle de </a:t>
              </a:r>
              <a:r>
                <a:rPr lang="fr-FR" sz="4400" b="1" dirty="0" err="1"/>
                <a:t>Deep</a:t>
              </a:r>
              <a:r>
                <a:rPr lang="fr-FR" sz="4400" b="1" dirty="0"/>
                <a:t> Learning qui permettra de classer avec précision les images de tumeurs cérébrales en quatre classes distinctes : « gliome », « méningiome », « </a:t>
              </a:r>
              <a:r>
                <a:rPr lang="fr-FR" sz="4400" b="1" dirty="0" err="1"/>
                <a:t>notumeur</a:t>
              </a:r>
              <a:r>
                <a:rPr lang="fr-FR" sz="4400" b="1" dirty="0"/>
                <a:t> » et « hypophyse ».</a:t>
              </a:r>
              <a:endParaRPr lang="fr-FR" sz="2000" dirty="0"/>
            </a:p>
          </p:txBody>
        </p:sp>
        <p:sp>
          <p:nvSpPr>
            <p:cNvPr id="14" name="TextBox 14"/>
            <p:cNvSpPr txBox="1"/>
            <p:nvPr/>
          </p:nvSpPr>
          <p:spPr>
            <a:xfrm>
              <a:off x="0" y="1716491"/>
              <a:ext cx="7905602" cy="1035682"/>
            </a:xfrm>
            <a:prstGeom prst="rect">
              <a:avLst/>
            </a:prstGeom>
          </p:spPr>
          <p:txBody>
            <a:bodyPr wrap="square" lIns="0" tIns="0" rIns="0" bIns="0" rtlCol="0" anchor="t">
              <a:spAutoFit/>
            </a:bodyPr>
            <a:lstStyle/>
            <a:p>
              <a:pPr marL="0" lvl="0" indent="0">
                <a:lnSpc>
                  <a:spcPts val="5599"/>
                </a:lnSpc>
                <a:spcBef>
                  <a:spcPct val="0"/>
                </a:spcBef>
              </a:pPr>
              <a:r>
                <a:rPr lang="en-US" sz="6600" u="none" dirty="0">
                  <a:solidFill>
                    <a:srgbClr val="000000"/>
                  </a:solidFill>
                  <a:latin typeface="Fira Sans Medium"/>
                </a:rPr>
                <a:t>  </a:t>
              </a:r>
              <a:r>
                <a:rPr lang="en-US" sz="6600" b="1" u="none" dirty="0">
                  <a:solidFill>
                    <a:srgbClr val="1836B2"/>
                  </a:solidFill>
                  <a:latin typeface="Fira Sans Medium"/>
                </a:rPr>
                <a:t>Objectif Générale </a:t>
              </a:r>
            </a:p>
          </p:txBody>
        </p:sp>
        <p:sp>
          <p:nvSpPr>
            <p:cNvPr id="15" name="TextBox 15"/>
            <p:cNvSpPr txBox="1"/>
            <p:nvPr/>
          </p:nvSpPr>
          <p:spPr>
            <a:xfrm>
              <a:off x="0" y="6079166"/>
              <a:ext cx="7712551" cy="529376"/>
            </a:xfrm>
            <a:prstGeom prst="rect">
              <a:avLst/>
            </a:prstGeom>
          </p:spPr>
          <p:txBody>
            <a:bodyPr lIns="0" tIns="0" rIns="0" bIns="0" rtlCol="0" anchor="t">
              <a:spAutoFit/>
            </a:bodyPr>
            <a:lstStyle/>
            <a:p>
              <a:pPr marL="0" lvl="0" indent="0">
                <a:lnSpc>
                  <a:spcPts val="3360"/>
                </a:lnSpc>
                <a:spcBef>
                  <a:spcPct val="0"/>
                </a:spcBef>
              </a:pPr>
              <a:endParaRPr lang="en-US" sz="2400" u="none" dirty="0">
                <a:solidFill>
                  <a:srgbClr val="000000"/>
                </a:solidFill>
                <a:latin typeface="Fira Sans Light"/>
              </a:endParaRPr>
            </a:p>
          </p:txBody>
        </p:sp>
      </p:grpSp>
      <p:sp>
        <p:nvSpPr>
          <p:cNvPr id="16" name="Freeform 9">
            <a:extLst>
              <a:ext uri="{FF2B5EF4-FFF2-40B4-BE49-F238E27FC236}">
                <a16:creationId xmlns:a16="http://schemas.microsoft.com/office/drawing/2014/main" id="{D5298653-5AB6-42B2-B9A9-95FF8C65324E}"/>
              </a:ext>
            </a:extLst>
          </p:cNvPr>
          <p:cNvSpPr/>
          <p:nvPr/>
        </p:nvSpPr>
        <p:spPr>
          <a:xfrm>
            <a:off x="3276600" y="2279785"/>
            <a:ext cx="1098821" cy="971010"/>
          </a:xfrm>
          <a:custGeom>
            <a:avLst/>
            <a:gdLst/>
            <a:ahLst/>
            <a:cxnLst/>
            <a:rect l="l" t="t" r="r" b="b"/>
            <a:pathLst>
              <a:path w="740987" h="592790">
                <a:moveTo>
                  <a:pt x="0" y="0"/>
                </a:moveTo>
                <a:lnTo>
                  <a:pt x="740987" y="0"/>
                </a:lnTo>
                <a:lnTo>
                  <a:pt x="740987" y="592790"/>
                </a:lnTo>
                <a:lnTo>
                  <a:pt x="0" y="59279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 name="Freeform 17">
            <a:extLst>
              <a:ext uri="{FF2B5EF4-FFF2-40B4-BE49-F238E27FC236}">
                <a16:creationId xmlns:a16="http://schemas.microsoft.com/office/drawing/2014/main" id="{16E422A4-ED6B-4145-4473-E65105C7F311}"/>
              </a:ext>
            </a:extLst>
          </p:cNvPr>
          <p:cNvSpPr/>
          <p:nvPr/>
        </p:nvSpPr>
        <p:spPr>
          <a:xfrm>
            <a:off x="13258800" y="1648685"/>
            <a:ext cx="557319" cy="696649"/>
          </a:xfrm>
          <a:custGeom>
            <a:avLst/>
            <a:gdLst/>
            <a:ahLst/>
            <a:cxnLst/>
            <a:rect l="l" t="t" r="r" b="b"/>
            <a:pathLst>
              <a:path w="557319" h="696649">
                <a:moveTo>
                  <a:pt x="0" y="0"/>
                </a:moveTo>
                <a:lnTo>
                  <a:pt x="557320" y="0"/>
                </a:lnTo>
                <a:lnTo>
                  <a:pt x="557320" y="696650"/>
                </a:lnTo>
                <a:lnTo>
                  <a:pt x="0" y="69665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28600" y="-95667"/>
            <a:ext cx="12351150" cy="10478334"/>
          </a:xfrm>
          <a:custGeom>
            <a:avLst/>
            <a:gdLst/>
            <a:ahLst/>
            <a:cxnLst/>
            <a:rect l="l" t="t" r="r" b="b"/>
            <a:pathLst>
              <a:path w="12351150" h="10478334">
                <a:moveTo>
                  <a:pt x="12351150" y="0"/>
                </a:moveTo>
                <a:lnTo>
                  <a:pt x="0" y="0"/>
                </a:lnTo>
                <a:lnTo>
                  <a:pt x="0" y="10478334"/>
                </a:lnTo>
                <a:lnTo>
                  <a:pt x="12351150" y="10478334"/>
                </a:lnTo>
                <a:lnTo>
                  <a:pt x="12351150" y="0"/>
                </a:lnTo>
                <a:close/>
              </a:path>
            </a:pathLst>
          </a:custGeom>
          <a:blipFill>
            <a:blip r:embed="rId2"/>
            <a:stretch>
              <a:fillRect l="-13115"/>
            </a:stretch>
          </a:blipFill>
        </p:spPr>
      </p:sp>
      <p:grpSp>
        <p:nvGrpSpPr>
          <p:cNvPr id="3" name="Group 3"/>
          <p:cNvGrpSpPr/>
          <p:nvPr/>
        </p:nvGrpSpPr>
        <p:grpSpPr>
          <a:xfrm rot="-10800000">
            <a:off x="4880841" y="-916100"/>
            <a:ext cx="7258895" cy="11290329"/>
            <a:chOff x="0" y="0"/>
            <a:chExt cx="4076076" cy="6339840"/>
          </a:xfrm>
        </p:grpSpPr>
        <p:sp>
          <p:nvSpPr>
            <p:cNvPr id="4" name="Freeform 4"/>
            <p:cNvSpPr/>
            <p:nvPr/>
          </p:nvSpPr>
          <p:spPr>
            <a:xfrm>
              <a:off x="0" y="0"/>
              <a:ext cx="4076076" cy="6339840"/>
            </a:xfrm>
            <a:custGeom>
              <a:avLst/>
              <a:gdLst/>
              <a:ahLst/>
              <a:cxnLst/>
              <a:rect l="l" t="t" r="r" b="b"/>
              <a:pathLst>
                <a:path w="4076076" h="6339840">
                  <a:moveTo>
                    <a:pt x="4076076" y="6339840"/>
                  </a:moveTo>
                  <a:lnTo>
                    <a:pt x="0" y="6339840"/>
                  </a:lnTo>
                  <a:lnTo>
                    <a:pt x="0" y="0"/>
                  </a:lnTo>
                  <a:lnTo>
                    <a:pt x="4076076" y="6339840"/>
                  </a:lnTo>
                  <a:close/>
                </a:path>
              </a:pathLst>
            </a:custGeom>
            <a:solidFill>
              <a:srgbClr val="FFFFFF"/>
            </a:solidFill>
          </p:spPr>
        </p:sp>
      </p:grpSp>
      <p:grpSp>
        <p:nvGrpSpPr>
          <p:cNvPr id="5" name="Group 5"/>
          <p:cNvGrpSpPr/>
          <p:nvPr/>
        </p:nvGrpSpPr>
        <p:grpSpPr>
          <a:xfrm>
            <a:off x="10452274" y="8568081"/>
            <a:ext cx="1823457" cy="1579284"/>
            <a:chOff x="0" y="0"/>
            <a:chExt cx="6202680" cy="5372100"/>
          </a:xfrm>
        </p:grpSpPr>
        <p:sp>
          <p:nvSpPr>
            <p:cNvPr id="6" name="Freeform 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9" name="Group 9"/>
          <p:cNvGrpSpPr/>
          <p:nvPr/>
        </p:nvGrpSpPr>
        <p:grpSpPr>
          <a:xfrm>
            <a:off x="9044517" y="6298633"/>
            <a:ext cx="1823457" cy="1579284"/>
            <a:chOff x="0" y="0"/>
            <a:chExt cx="6202680" cy="5372100"/>
          </a:xfrm>
        </p:grpSpPr>
        <p:sp>
          <p:nvSpPr>
            <p:cNvPr id="10" name="Freeform 10"/>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7" name="Group 7"/>
          <p:cNvGrpSpPr/>
          <p:nvPr/>
        </p:nvGrpSpPr>
        <p:grpSpPr>
          <a:xfrm>
            <a:off x="7850855" y="3728976"/>
            <a:ext cx="1823457" cy="1579284"/>
            <a:chOff x="-21736" y="-377911"/>
            <a:chExt cx="6202680" cy="5372100"/>
          </a:xfrm>
        </p:grpSpPr>
        <p:sp>
          <p:nvSpPr>
            <p:cNvPr id="8" name="Freeform 8"/>
            <p:cNvSpPr/>
            <p:nvPr/>
          </p:nvSpPr>
          <p:spPr>
            <a:xfrm>
              <a:off x="-21736" y="-377911"/>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1" name="Freeform 11"/>
          <p:cNvSpPr/>
          <p:nvPr/>
        </p:nvSpPr>
        <p:spPr>
          <a:xfrm>
            <a:off x="8365627" y="4104757"/>
            <a:ext cx="688086" cy="642921"/>
          </a:xfrm>
          <a:custGeom>
            <a:avLst/>
            <a:gdLst/>
            <a:ahLst/>
            <a:cxnLst/>
            <a:rect l="l" t="t" r="r" b="b"/>
            <a:pathLst>
              <a:path w="626555" h="642921">
                <a:moveTo>
                  <a:pt x="0" y="0"/>
                </a:moveTo>
                <a:lnTo>
                  <a:pt x="626556" y="0"/>
                </a:lnTo>
                <a:lnTo>
                  <a:pt x="626556" y="642920"/>
                </a:lnTo>
                <a:lnTo>
                  <a:pt x="0" y="6429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Freeform 12"/>
          <p:cNvSpPr/>
          <p:nvPr/>
        </p:nvSpPr>
        <p:spPr>
          <a:xfrm>
            <a:off x="9633770" y="6700095"/>
            <a:ext cx="644949" cy="702235"/>
          </a:xfrm>
          <a:custGeom>
            <a:avLst/>
            <a:gdLst/>
            <a:ahLst/>
            <a:cxnLst/>
            <a:rect l="l" t="t" r="r" b="b"/>
            <a:pathLst>
              <a:path w="526026" h="642921">
                <a:moveTo>
                  <a:pt x="0" y="0"/>
                </a:moveTo>
                <a:lnTo>
                  <a:pt x="526026" y="0"/>
                </a:lnTo>
                <a:lnTo>
                  <a:pt x="526026" y="642920"/>
                </a:lnTo>
                <a:lnTo>
                  <a:pt x="0" y="6429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fr-FR" dirty="0"/>
          </a:p>
        </p:txBody>
      </p:sp>
      <p:sp>
        <p:nvSpPr>
          <p:cNvPr id="13" name="Freeform 13"/>
          <p:cNvSpPr/>
          <p:nvPr/>
        </p:nvSpPr>
        <p:spPr>
          <a:xfrm>
            <a:off x="10968771" y="9075848"/>
            <a:ext cx="563749" cy="563749"/>
          </a:xfrm>
          <a:custGeom>
            <a:avLst/>
            <a:gdLst/>
            <a:ahLst/>
            <a:cxnLst/>
            <a:rect l="l" t="t" r="r" b="b"/>
            <a:pathLst>
              <a:path w="563749" h="563749">
                <a:moveTo>
                  <a:pt x="0" y="0"/>
                </a:moveTo>
                <a:lnTo>
                  <a:pt x="563749" y="0"/>
                </a:lnTo>
                <a:lnTo>
                  <a:pt x="563749" y="563749"/>
                </a:lnTo>
                <a:lnTo>
                  <a:pt x="0" y="56374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fr-FR" dirty="0"/>
          </a:p>
        </p:txBody>
      </p:sp>
      <p:sp>
        <p:nvSpPr>
          <p:cNvPr id="15" name="TextBox 15"/>
          <p:cNvSpPr txBox="1"/>
          <p:nvPr/>
        </p:nvSpPr>
        <p:spPr>
          <a:xfrm>
            <a:off x="9067800" y="600084"/>
            <a:ext cx="7379852" cy="619785"/>
          </a:xfrm>
          <a:prstGeom prst="rect">
            <a:avLst/>
          </a:prstGeom>
        </p:spPr>
        <p:txBody>
          <a:bodyPr wrap="square" lIns="0" tIns="0" rIns="0" bIns="0" rtlCol="0" anchor="t">
            <a:spAutoFit/>
          </a:bodyPr>
          <a:lstStyle/>
          <a:p>
            <a:pPr marL="0" lvl="0" indent="0" algn="l">
              <a:lnSpc>
                <a:spcPts val="3900"/>
              </a:lnSpc>
              <a:spcBef>
                <a:spcPct val="0"/>
              </a:spcBef>
            </a:pPr>
            <a:r>
              <a:rPr lang="en-US" sz="7200" b="1" spc="-60" dirty="0">
                <a:solidFill>
                  <a:srgbClr val="002060"/>
                </a:solidFill>
                <a:latin typeface="Fira Sans Medium"/>
              </a:rPr>
              <a:t>Plan du travail</a:t>
            </a:r>
            <a:endParaRPr lang="en-US" sz="7200" b="1" u="none" spc="-60" dirty="0">
              <a:solidFill>
                <a:srgbClr val="002060"/>
              </a:solidFill>
              <a:latin typeface="Fira Sans Medium"/>
            </a:endParaRPr>
          </a:p>
        </p:txBody>
      </p:sp>
      <p:sp>
        <p:nvSpPr>
          <p:cNvPr id="18" name="TextBox 18"/>
          <p:cNvSpPr txBox="1"/>
          <p:nvPr/>
        </p:nvSpPr>
        <p:spPr>
          <a:xfrm>
            <a:off x="10989973" y="5711907"/>
            <a:ext cx="4944048" cy="462627"/>
          </a:xfrm>
          <a:prstGeom prst="rect">
            <a:avLst/>
          </a:prstGeom>
        </p:spPr>
        <p:txBody>
          <a:bodyPr lIns="0" tIns="0" rIns="0" bIns="0" rtlCol="0" anchor="t">
            <a:spAutoFit/>
          </a:bodyPr>
          <a:lstStyle/>
          <a:p>
            <a:pPr marL="0" lvl="0" indent="0" algn="l">
              <a:lnSpc>
                <a:spcPts val="3900"/>
              </a:lnSpc>
              <a:spcBef>
                <a:spcPct val="0"/>
              </a:spcBef>
            </a:pPr>
            <a:endParaRPr lang="en-US" sz="3000" u="none" spc="-60" dirty="0">
              <a:solidFill>
                <a:srgbClr val="000000"/>
              </a:solidFill>
              <a:latin typeface="Fira Sans Medium"/>
            </a:endParaRPr>
          </a:p>
        </p:txBody>
      </p:sp>
      <p:grpSp>
        <p:nvGrpSpPr>
          <p:cNvPr id="20" name="Group 20"/>
          <p:cNvGrpSpPr/>
          <p:nvPr/>
        </p:nvGrpSpPr>
        <p:grpSpPr>
          <a:xfrm>
            <a:off x="11756844" y="6819900"/>
            <a:ext cx="7423512" cy="2819697"/>
            <a:chOff x="0" y="-49389"/>
            <a:chExt cx="7698316" cy="3759596"/>
          </a:xfrm>
        </p:grpSpPr>
        <p:sp>
          <p:nvSpPr>
            <p:cNvPr id="21" name="TextBox 21"/>
            <p:cNvSpPr txBox="1"/>
            <p:nvPr/>
          </p:nvSpPr>
          <p:spPr>
            <a:xfrm>
              <a:off x="0" y="-49389"/>
              <a:ext cx="6592062" cy="616836"/>
            </a:xfrm>
            <a:prstGeom prst="rect">
              <a:avLst/>
            </a:prstGeom>
          </p:spPr>
          <p:txBody>
            <a:bodyPr lIns="0" tIns="0" rIns="0" bIns="0" rtlCol="0" anchor="t">
              <a:spAutoFit/>
            </a:bodyPr>
            <a:lstStyle/>
            <a:p>
              <a:pPr marL="0" lvl="0" indent="0" algn="l">
                <a:lnSpc>
                  <a:spcPts val="3900"/>
                </a:lnSpc>
                <a:spcBef>
                  <a:spcPct val="0"/>
                </a:spcBef>
              </a:pPr>
              <a:endParaRPr lang="en-US" sz="3000" u="none" spc="-60" dirty="0">
                <a:solidFill>
                  <a:srgbClr val="000000"/>
                </a:solidFill>
                <a:latin typeface="Fira Sans Medium"/>
              </a:endParaRPr>
            </a:p>
          </p:txBody>
        </p:sp>
        <p:sp>
          <p:nvSpPr>
            <p:cNvPr id="22" name="TextBox 22"/>
            <p:cNvSpPr txBox="1"/>
            <p:nvPr/>
          </p:nvSpPr>
          <p:spPr>
            <a:xfrm>
              <a:off x="767348" y="2602211"/>
              <a:ext cx="6930968" cy="1107996"/>
            </a:xfrm>
            <a:prstGeom prst="rect">
              <a:avLst/>
            </a:prstGeom>
          </p:spPr>
          <p:txBody>
            <a:bodyPr wrap="square" lIns="0" tIns="0" rIns="0" bIns="0" rtlCol="0" anchor="t">
              <a:spAutoFit/>
            </a:bodyPr>
            <a:lstStyle/>
            <a:p>
              <a:pPr marL="114300"/>
              <a:r>
                <a:rPr lang="fr-FR" sz="5400" dirty="0">
                  <a:latin typeface="Arial" panose="020B0604020202020204" pitchFamily="34" charset="0"/>
                  <a:cs typeface="Arial" panose="020B0604020202020204" pitchFamily="34" charset="0"/>
                </a:rPr>
                <a:t>La</a:t>
              </a:r>
              <a:r>
                <a:rPr lang="fr-FR" sz="3600" dirty="0">
                  <a:latin typeface="Arial" panose="020B0604020202020204" pitchFamily="34" charset="0"/>
                  <a:cs typeface="Arial" panose="020B0604020202020204" pitchFamily="34" charset="0"/>
                </a:rPr>
                <a:t> </a:t>
              </a:r>
              <a:r>
                <a:rPr lang="fr-FR" sz="5400" dirty="0">
                  <a:latin typeface="Arial" panose="020B0604020202020204" pitchFamily="34" charset="0"/>
                  <a:cs typeface="Arial" panose="020B0604020202020204" pitchFamily="34" charset="0"/>
                </a:rPr>
                <a:t>prédiction</a:t>
              </a:r>
              <a:endParaRPr lang="fr-FR" sz="3600" dirty="0">
                <a:latin typeface="Arial" panose="020B0604020202020204" pitchFamily="34" charset="0"/>
                <a:cs typeface="Arial" panose="020B0604020202020204" pitchFamily="34" charset="0"/>
              </a:endParaRPr>
            </a:p>
          </p:txBody>
        </p:sp>
      </p:grpSp>
      <p:pic>
        <p:nvPicPr>
          <p:cNvPr id="24" name="Image 23">
            <a:extLst>
              <a:ext uri="{FF2B5EF4-FFF2-40B4-BE49-F238E27FC236}">
                <a16:creationId xmlns:a16="http://schemas.microsoft.com/office/drawing/2014/main" id="{18F8BFC6-E6B3-0AE9-C2EA-1898823800CD}"/>
              </a:ext>
            </a:extLst>
          </p:cNvPr>
          <p:cNvPicPr>
            <a:picLocks noChangeAspect="1"/>
          </p:cNvPicPr>
          <p:nvPr/>
        </p:nvPicPr>
        <p:blipFill>
          <a:blip r:embed="rId9"/>
          <a:stretch>
            <a:fillRect/>
          </a:stretch>
        </p:blipFill>
        <p:spPr>
          <a:xfrm>
            <a:off x="-279101" y="-157466"/>
            <a:ext cx="6889165" cy="10535154"/>
          </a:xfrm>
          <a:prstGeom prst="rect">
            <a:avLst/>
          </a:prstGeom>
        </p:spPr>
      </p:pic>
      <p:sp>
        <p:nvSpPr>
          <p:cNvPr id="26" name="TextBox 16"/>
          <p:cNvSpPr txBox="1"/>
          <p:nvPr/>
        </p:nvSpPr>
        <p:spPr>
          <a:xfrm>
            <a:off x="10828793" y="4393933"/>
            <a:ext cx="6854698" cy="413639"/>
          </a:xfrm>
          <a:prstGeom prst="rect">
            <a:avLst/>
          </a:prstGeom>
        </p:spPr>
        <p:txBody>
          <a:bodyPr wrap="square" lIns="0" tIns="0" rIns="0" bIns="0" rtlCol="0" anchor="t">
            <a:spAutoFit/>
          </a:bodyPr>
          <a:lstStyle/>
          <a:p>
            <a:pPr marL="0" lvl="0" indent="0">
              <a:lnSpc>
                <a:spcPts val="2415"/>
              </a:lnSpc>
              <a:spcBef>
                <a:spcPct val="0"/>
              </a:spcBef>
            </a:pPr>
            <a:r>
              <a:rPr lang="en-US" sz="5400" u="none" spc="8" dirty="0">
                <a:solidFill>
                  <a:srgbClr val="000000"/>
                </a:solidFill>
                <a:cs typeface="Arial" panose="020B0604020202020204" pitchFamily="34" charset="0"/>
              </a:rPr>
              <a:t>Le </a:t>
            </a:r>
            <a:r>
              <a:rPr lang="fr-FR" sz="5400" u="none" spc="8" dirty="0">
                <a:solidFill>
                  <a:srgbClr val="000000"/>
                </a:solidFill>
                <a:cs typeface="Arial" panose="020B0604020202020204" pitchFamily="34" charset="0"/>
              </a:rPr>
              <a:t>prétraitement </a:t>
            </a:r>
            <a:endParaRPr lang="en-US" sz="5400" u="none" spc="8" dirty="0">
              <a:solidFill>
                <a:srgbClr val="000000"/>
              </a:solidFill>
              <a:cs typeface="Arial" panose="020B0604020202020204" pitchFamily="34" charset="0"/>
            </a:endParaRPr>
          </a:p>
        </p:txBody>
      </p:sp>
      <p:grpSp>
        <p:nvGrpSpPr>
          <p:cNvPr id="27" name="Group 7">
            <a:extLst>
              <a:ext uri="{FF2B5EF4-FFF2-40B4-BE49-F238E27FC236}">
                <a16:creationId xmlns:a16="http://schemas.microsoft.com/office/drawing/2014/main" id="{9DAC0366-874C-3AA5-9DCC-1FA8A2D6C604}"/>
              </a:ext>
            </a:extLst>
          </p:cNvPr>
          <p:cNvGrpSpPr/>
          <p:nvPr/>
        </p:nvGrpSpPr>
        <p:grpSpPr>
          <a:xfrm>
            <a:off x="6707711" y="1850574"/>
            <a:ext cx="1823457" cy="1579284"/>
            <a:chOff x="0" y="0"/>
            <a:chExt cx="6202680" cy="5372100"/>
          </a:xfrm>
        </p:grpSpPr>
        <p:sp>
          <p:nvSpPr>
            <p:cNvPr id="28" name="Freeform 8">
              <a:extLst>
                <a:ext uri="{FF2B5EF4-FFF2-40B4-BE49-F238E27FC236}">
                  <a16:creationId xmlns:a16="http://schemas.microsoft.com/office/drawing/2014/main" id="{A6120726-2EAF-F6C2-3C37-2AADD13DC19D}"/>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29" name="ZoneTexte 28">
            <a:extLst>
              <a:ext uri="{FF2B5EF4-FFF2-40B4-BE49-F238E27FC236}">
                <a16:creationId xmlns:a16="http://schemas.microsoft.com/office/drawing/2014/main" id="{CA648A15-4321-8F19-5E13-2C7C037426A7}"/>
              </a:ext>
            </a:extLst>
          </p:cNvPr>
          <p:cNvSpPr txBox="1"/>
          <p:nvPr/>
        </p:nvSpPr>
        <p:spPr>
          <a:xfrm>
            <a:off x="10338279" y="2045689"/>
            <a:ext cx="7835726" cy="923330"/>
          </a:xfrm>
          <a:prstGeom prst="rect">
            <a:avLst/>
          </a:prstGeom>
          <a:noFill/>
        </p:spPr>
        <p:txBody>
          <a:bodyPr wrap="square" rtlCol="0">
            <a:spAutoFit/>
          </a:bodyPr>
          <a:lstStyle/>
          <a:p>
            <a:r>
              <a:rPr lang="fr-FR" sz="5400" dirty="0"/>
              <a:t>L’exploration des données</a:t>
            </a:r>
          </a:p>
        </p:txBody>
      </p:sp>
      <p:sp>
        <p:nvSpPr>
          <p:cNvPr id="30" name="Freeform 12">
            <a:extLst>
              <a:ext uri="{FF2B5EF4-FFF2-40B4-BE49-F238E27FC236}">
                <a16:creationId xmlns:a16="http://schemas.microsoft.com/office/drawing/2014/main" id="{97C98C0D-0D54-3B9A-D415-A5CD06AB08F5}"/>
              </a:ext>
            </a:extLst>
          </p:cNvPr>
          <p:cNvSpPr/>
          <p:nvPr/>
        </p:nvSpPr>
        <p:spPr>
          <a:xfrm>
            <a:off x="7275229" y="2476500"/>
            <a:ext cx="575625" cy="461117"/>
          </a:xfrm>
          <a:custGeom>
            <a:avLst/>
            <a:gdLst/>
            <a:ahLst/>
            <a:cxnLst/>
            <a:rect l="l" t="t" r="r" b="b"/>
            <a:pathLst>
              <a:path w="526026" h="642921">
                <a:moveTo>
                  <a:pt x="0" y="0"/>
                </a:moveTo>
                <a:lnTo>
                  <a:pt x="526026" y="0"/>
                </a:lnTo>
                <a:lnTo>
                  <a:pt x="526026" y="642920"/>
                </a:lnTo>
                <a:lnTo>
                  <a:pt x="0" y="6429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fr-FR" dirty="0"/>
          </a:p>
        </p:txBody>
      </p:sp>
      <p:sp>
        <p:nvSpPr>
          <p:cNvPr id="31" name="ZoneTexte 30">
            <a:extLst>
              <a:ext uri="{FF2B5EF4-FFF2-40B4-BE49-F238E27FC236}">
                <a16:creationId xmlns:a16="http://schemas.microsoft.com/office/drawing/2014/main" id="{1DA6FCBB-7120-3BED-86AD-612EAAFFBCB9}"/>
              </a:ext>
            </a:extLst>
          </p:cNvPr>
          <p:cNvSpPr txBox="1"/>
          <p:nvPr/>
        </p:nvSpPr>
        <p:spPr>
          <a:xfrm>
            <a:off x="10968771" y="6093126"/>
            <a:ext cx="6358411" cy="1846659"/>
          </a:xfrm>
          <a:prstGeom prst="rect">
            <a:avLst/>
          </a:prstGeom>
          <a:noFill/>
        </p:spPr>
        <p:txBody>
          <a:bodyPr wrap="square" rtlCol="0">
            <a:spAutoFit/>
          </a:bodyPr>
          <a:lstStyle/>
          <a:p>
            <a:r>
              <a:rPr lang="fr-FR" sz="4800" dirty="0">
                <a:latin typeface="Arial" panose="020B0604020202020204" pitchFamily="34" charset="0"/>
                <a:cs typeface="Arial" panose="020B0604020202020204" pitchFamily="34" charset="0"/>
              </a:rPr>
              <a:t>La modélisation et la validation du modèle </a:t>
            </a:r>
            <a:endParaRPr lang="en-US" sz="4800" u="none" spc="8" dirty="0">
              <a:solidFill>
                <a:srgbClr val="000000"/>
              </a:solidFill>
              <a:latin typeface="Arial" panose="020B0604020202020204" pitchFamily="34" charset="0"/>
              <a:cs typeface="Arial" panose="020B0604020202020204" pitchFamily="34" charset="0"/>
            </a:endParaRPr>
          </a:p>
          <a:p>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10800000">
            <a:off x="-1" y="-723901"/>
            <a:ext cx="12108161" cy="6226137"/>
            <a:chOff x="0" y="0"/>
            <a:chExt cx="8474859" cy="5372100"/>
          </a:xfrm>
        </p:grpSpPr>
        <p:sp>
          <p:nvSpPr>
            <p:cNvPr id="19" name="Freeform 1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id="20" name="Group 20"/>
          <p:cNvGrpSpPr/>
          <p:nvPr/>
        </p:nvGrpSpPr>
        <p:grpSpPr>
          <a:xfrm>
            <a:off x="533400" y="1343204"/>
            <a:ext cx="12446727" cy="10287000"/>
            <a:chOff x="0" y="0"/>
            <a:chExt cx="5783678" cy="5372100"/>
          </a:xfrm>
        </p:grpSpPr>
        <p:sp>
          <p:nvSpPr>
            <p:cNvPr id="21" name="Freeform 21"/>
            <p:cNvSpPr/>
            <p:nvPr/>
          </p:nvSpPr>
          <p:spPr>
            <a:xfrm>
              <a:off x="0" y="0"/>
              <a:ext cx="5783678" cy="5372100"/>
            </a:xfrm>
            <a:custGeom>
              <a:avLst/>
              <a:gdLst/>
              <a:ahLst/>
              <a:cxnLst/>
              <a:rect l="l" t="t" r="r" b="b"/>
              <a:pathLst>
                <a:path w="5783678" h="5372100">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id="22" name="TextBox 22"/>
          <p:cNvSpPr txBox="1"/>
          <p:nvPr/>
        </p:nvSpPr>
        <p:spPr>
          <a:xfrm>
            <a:off x="5064894" y="4762500"/>
            <a:ext cx="4755337" cy="2031325"/>
          </a:xfrm>
          <a:prstGeom prst="rect">
            <a:avLst/>
          </a:prstGeom>
        </p:spPr>
        <p:txBody>
          <a:bodyPr lIns="0" tIns="0" rIns="0" bIns="0" rtlCol="0" anchor="t">
            <a:spAutoFit/>
          </a:bodyPr>
          <a:lstStyle/>
          <a:p>
            <a:pPr lvl="0"/>
            <a:r>
              <a:rPr lang="fr-FR" sz="6600" b="1" dirty="0">
                <a:solidFill>
                  <a:schemeClr val="bg1"/>
                </a:solidFill>
              </a:rPr>
              <a:t>L’exploration des données</a:t>
            </a:r>
          </a:p>
        </p:txBody>
      </p:sp>
    </p:spTree>
    <p:extLst>
      <p:ext uri="{BB962C8B-B14F-4D97-AF65-F5344CB8AC3E}">
        <p14:creationId xmlns:p14="http://schemas.microsoft.com/office/powerpoint/2010/main" val="314533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828800" y="-3113069"/>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32159" y="1104900"/>
            <a:ext cx="10229400" cy="1115690"/>
          </a:xfrm>
          <a:prstGeom prst="rect">
            <a:avLst/>
          </a:prstGeom>
        </p:spPr>
        <p:txBody>
          <a:bodyPr lIns="0" tIns="0" rIns="0" bIns="0" rtlCol="0" anchor="t">
            <a:spAutoFit/>
          </a:bodyPr>
          <a:lstStyle/>
          <a:p>
            <a:pPr marL="0" lvl="0" indent="0">
              <a:lnSpc>
                <a:spcPts val="8717"/>
              </a:lnSpc>
              <a:spcBef>
                <a:spcPct val="0"/>
              </a:spcBef>
            </a:pPr>
            <a:r>
              <a:rPr lang="en-US" sz="6600" u="none" dirty="0">
                <a:solidFill>
                  <a:srgbClr val="FFFFFF"/>
                </a:solidFill>
                <a:latin typeface="Fira Sans Semi-Bold"/>
              </a:rPr>
              <a:t>Exploration des données</a:t>
            </a:r>
          </a:p>
        </p:txBody>
      </p:sp>
      <p:sp>
        <p:nvSpPr>
          <p:cNvPr id="30" name="AutoShape 30"/>
          <p:cNvSpPr/>
          <p:nvPr/>
        </p:nvSpPr>
        <p:spPr>
          <a:xfrm>
            <a:off x="0" y="10102271"/>
            <a:ext cx="18288000" cy="184729"/>
          </a:xfrm>
          <a:prstGeom prst="rect">
            <a:avLst/>
          </a:prstGeom>
          <a:solidFill>
            <a:srgbClr val="1836B2"/>
          </a:solidFill>
        </p:spPr>
      </p:sp>
      <p:grpSp>
        <p:nvGrpSpPr>
          <p:cNvPr id="31" name="Group 31"/>
          <p:cNvGrpSpPr/>
          <p:nvPr/>
        </p:nvGrpSpPr>
        <p:grpSpPr>
          <a:xfrm rot="-10800000">
            <a:off x="12356558" y="-1569148"/>
            <a:ext cx="2929239" cy="3013773"/>
            <a:chOff x="0" y="0"/>
            <a:chExt cx="5221416" cy="5372100"/>
          </a:xfrm>
        </p:grpSpPr>
        <p:sp>
          <p:nvSpPr>
            <p:cNvPr id="32" name="Freeform 32"/>
            <p:cNvSpPr/>
            <p:nvPr/>
          </p:nvSpPr>
          <p:spPr>
            <a:xfrm>
              <a:off x="0" y="0"/>
              <a:ext cx="5221416" cy="5372100"/>
            </a:xfrm>
            <a:custGeom>
              <a:avLst/>
              <a:gdLst/>
              <a:ahLst/>
              <a:cxnLst/>
              <a:rect l="l" t="t" r="r" b="b"/>
              <a:pathLst>
                <a:path w="5221416" h="5372100">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sp>
        <p:nvSpPr>
          <p:cNvPr id="7" name="ZoneTexte 6">
            <a:extLst>
              <a:ext uri="{FF2B5EF4-FFF2-40B4-BE49-F238E27FC236}">
                <a16:creationId xmlns:a16="http://schemas.microsoft.com/office/drawing/2014/main" id="{53EC8AED-2015-F247-920E-6977DAAA3E19}"/>
              </a:ext>
            </a:extLst>
          </p:cNvPr>
          <p:cNvSpPr txBox="1"/>
          <p:nvPr/>
        </p:nvSpPr>
        <p:spPr>
          <a:xfrm>
            <a:off x="4572000" y="3124958"/>
            <a:ext cx="11887200" cy="923330"/>
          </a:xfrm>
          <a:prstGeom prst="rect">
            <a:avLst/>
          </a:prstGeom>
          <a:noFill/>
        </p:spPr>
        <p:txBody>
          <a:bodyPr wrap="square" rtlCol="0">
            <a:spAutoFit/>
          </a:bodyPr>
          <a:lstStyle/>
          <a:p>
            <a:r>
              <a:rPr lang="fr-FR" sz="5400" b="1" dirty="0">
                <a:solidFill>
                  <a:schemeClr val="tx2">
                    <a:lumMod val="60000"/>
                    <a:lumOff val="40000"/>
                  </a:schemeClr>
                </a:solidFill>
              </a:rPr>
              <a:t>Source et description des données </a:t>
            </a:r>
          </a:p>
        </p:txBody>
      </p:sp>
      <p:sp>
        <p:nvSpPr>
          <p:cNvPr id="8" name="ZoneTexte 7">
            <a:extLst>
              <a:ext uri="{FF2B5EF4-FFF2-40B4-BE49-F238E27FC236}">
                <a16:creationId xmlns:a16="http://schemas.microsoft.com/office/drawing/2014/main" id="{CDD5BA6D-1DD3-751F-82E9-F0536FEF2767}"/>
              </a:ext>
            </a:extLst>
          </p:cNvPr>
          <p:cNvSpPr txBox="1"/>
          <p:nvPr/>
        </p:nvSpPr>
        <p:spPr>
          <a:xfrm>
            <a:off x="190500" y="4604891"/>
            <a:ext cx="17907000" cy="1569660"/>
          </a:xfrm>
          <a:prstGeom prst="rect">
            <a:avLst/>
          </a:prstGeom>
          <a:noFill/>
        </p:spPr>
        <p:txBody>
          <a:bodyPr wrap="square" rtlCol="0">
            <a:spAutoFit/>
          </a:bodyPr>
          <a:lstStyle/>
          <a:p>
            <a:r>
              <a:rPr lang="fr-FR" sz="3200" dirty="0">
                <a:latin typeface="Century" panose="02040604050505020304" pitchFamily="18" charset="0"/>
                <a:cs typeface="Times New Roman" panose="02020603050405020304" pitchFamily="18" charset="0"/>
              </a:rPr>
              <a:t>L’ensembles des données ont été téléchargé depuis la plateforme </a:t>
            </a:r>
            <a:r>
              <a:rPr lang="fr-FR" sz="3200" dirty="0" err="1">
                <a:latin typeface="Century" panose="02040604050505020304" pitchFamily="18" charset="0"/>
                <a:cs typeface="Times New Roman" panose="02020603050405020304" pitchFamily="18" charset="0"/>
              </a:rPr>
              <a:t>Kaggle</a:t>
            </a:r>
            <a:r>
              <a:rPr lang="fr-FR" sz="3200" dirty="0">
                <a:latin typeface="Century" panose="02040604050505020304" pitchFamily="18" charset="0"/>
                <a:cs typeface="Times New Roman" panose="02020603050405020304" pitchFamily="18" charset="0"/>
              </a:rPr>
              <a:t>. Nous avons 7023 images</a:t>
            </a:r>
            <a:r>
              <a:rPr lang="fr-FR" sz="3200" b="0" i="0" dirty="0">
                <a:effectLst/>
                <a:highlight>
                  <a:srgbClr val="FFFFFF"/>
                </a:highlight>
                <a:latin typeface="Century" panose="02040604050505020304" pitchFamily="18" charset="0"/>
                <a:cs typeface="Times New Roman" panose="02020603050405020304" pitchFamily="18" charset="0"/>
              </a:rPr>
              <a:t> </a:t>
            </a:r>
            <a:r>
              <a:rPr lang="fr-FR" sz="3200" dirty="0">
                <a:highlight>
                  <a:srgbClr val="FFFFFF"/>
                </a:highlight>
                <a:latin typeface="Century" panose="02040604050505020304" pitchFamily="18" charset="0"/>
                <a:cs typeface="Times New Roman" panose="02020603050405020304" pitchFamily="18" charset="0"/>
              </a:rPr>
              <a:t>IRM (Imagerie par Résonance Magnétique) </a:t>
            </a:r>
            <a:r>
              <a:rPr lang="fr-FR" sz="3200" b="0" i="0" dirty="0">
                <a:effectLst/>
                <a:highlight>
                  <a:srgbClr val="FFFFFF"/>
                </a:highlight>
                <a:latin typeface="Century" panose="02040604050505020304" pitchFamily="18" charset="0"/>
                <a:cs typeface="Times New Roman" panose="02020603050405020304" pitchFamily="18" charset="0"/>
              </a:rPr>
              <a:t>de cerveau humain qui sont classées en 4 classes : </a:t>
            </a:r>
            <a:r>
              <a:rPr lang="fr-FR" sz="3200" b="1" i="0" dirty="0">
                <a:effectLst/>
                <a:highlight>
                  <a:srgbClr val="FFFFFF"/>
                </a:highlight>
                <a:latin typeface="Century" panose="02040604050505020304" pitchFamily="18" charset="0"/>
                <a:cs typeface="Times New Roman" panose="02020603050405020304" pitchFamily="18" charset="0"/>
              </a:rPr>
              <a:t>gliome</a:t>
            </a:r>
            <a:r>
              <a:rPr lang="fr-FR" sz="3200" b="0" i="0" dirty="0">
                <a:effectLst/>
                <a:highlight>
                  <a:srgbClr val="FFFFFF"/>
                </a:highlight>
                <a:latin typeface="Century" panose="02040604050505020304" pitchFamily="18" charset="0"/>
                <a:cs typeface="Times New Roman" panose="02020603050405020304" pitchFamily="18" charset="0"/>
              </a:rPr>
              <a:t> - </a:t>
            </a:r>
            <a:r>
              <a:rPr lang="fr-FR" sz="3200" b="1" i="0" dirty="0">
                <a:effectLst/>
                <a:highlight>
                  <a:srgbClr val="FFFFFF"/>
                </a:highlight>
                <a:latin typeface="Century" panose="02040604050505020304" pitchFamily="18" charset="0"/>
                <a:cs typeface="Times New Roman" panose="02020603050405020304" pitchFamily="18" charset="0"/>
              </a:rPr>
              <a:t>méningiome</a:t>
            </a:r>
            <a:r>
              <a:rPr lang="fr-FR" sz="3200" b="0" i="0" dirty="0">
                <a:effectLst/>
                <a:highlight>
                  <a:srgbClr val="FFFFFF"/>
                </a:highlight>
                <a:latin typeface="Century" panose="02040604050505020304" pitchFamily="18" charset="0"/>
                <a:cs typeface="Times New Roman" panose="02020603050405020304" pitchFamily="18" charset="0"/>
              </a:rPr>
              <a:t> - </a:t>
            </a:r>
            <a:r>
              <a:rPr lang="fr-FR" sz="3200" b="1" i="0" dirty="0">
                <a:effectLst/>
                <a:highlight>
                  <a:srgbClr val="FFFFFF"/>
                </a:highlight>
                <a:latin typeface="Century" panose="02040604050505020304" pitchFamily="18" charset="0"/>
                <a:cs typeface="Times New Roman" panose="02020603050405020304" pitchFamily="18" charset="0"/>
              </a:rPr>
              <a:t>pas de tumeur</a:t>
            </a:r>
            <a:r>
              <a:rPr lang="fr-FR" sz="3200" b="0" i="0" dirty="0">
                <a:effectLst/>
                <a:highlight>
                  <a:srgbClr val="FFFFFF"/>
                </a:highlight>
                <a:latin typeface="Century" panose="02040604050505020304" pitchFamily="18" charset="0"/>
                <a:cs typeface="Times New Roman" panose="02020603050405020304" pitchFamily="18" charset="0"/>
              </a:rPr>
              <a:t> et </a:t>
            </a:r>
            <a:r>
              <a:rPr lang="fr-FR" sz="3200" b="1" i="0" dirty="0">
                <a:effectLst/>
                <a:highlight>
                  <a:srgbClr val="FFFFFF"/>
                </a:highlight>
                <a:latin typeface="Century" panose="02040604050505020304" pitchFamily="18" charset="0"/>
                <a:cs typeface="Times New Roman" panose="02020603050405020304" pitchFamily="18" charset="0"/>
              </a:rPr>
              <a:t>hypophyse</a:t>
            </a:r>
            <a:r>
              <a:rPr lang="fr-FR" sz="3200" b="0" i="0" dirty="0">
                <a:effectLst/>
                <a:highlight>
                  <a:srgbClr val="FFFFFF"/>
                </a:highlight>
                <a:latin typeface="Century" panose="02040604050505020304" pitchFamily="18" charset="0"/>
                <a:cs typeface="Times New Roman" panose="02020603050405020304" pitchFamily="18" charset="0"/>
              </a:rPr>
              <a:t> </a:t>
            </a:r>
            <a:r>
              <a:rPr lang="fr-FR" sz="3200" b="0" i="0" dirty="0">
                <a:solidFill>
                  <a:srgbClr val="3C4043"/>
                </a:solidFill>
                <a:effectLst/>
                <a:highlight>
                  <a:srgbClr val="FFFFFF"/>
                </a:highlight>
                <a:latin typeface="Inter"/>
              </a:rPr>
              <a:t>.</a:t>
            </a:r>
            <a:endParaRPr lang="fr-FR" sz="3200" dirty="0"/>
          </a:p>
        </p:txBody>
      </p:sp>
      <p:pic>
        <p:nvPicPr>
          <p:cNvPr id="11" name="Image 10">
            <a:extLst>
              <a:ext uri="{FF2B5EF4-FFF2-40B4-BE49-F238E27FC236}">
                <a16:creationId xmlns:a16="http://schemas.microsoft.com/office/drawing/2014/main" id="{6B76885C-64B4-FECA-9328-A8CD77627DDC}"/>
              </a:ext>
            </a:extLst>
          </p:cNvPr>
          <p:cNvPicPr>
            <a:picLocks noChangeAspect="1"/>
          </p:cNvPicPr>
          <p:nvPr/>
        </p:nvPicPr>
        <p:blipFill>
          <a:blip r:embed="rId2"/>
          <a:stretch>
            <a:fillRect/>
          </a:stretch>
        </p:blipFill>
        <p:spPr>
          <a:xfrm>
            <a:off x="3886200" y="6896100"/>
            <a:ext cx="9478698" cy="25911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816041" y="-3175071"/>
            <a:ext cx="15925800" cy="5665769"/>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685800" y="342900"/>
            <a:ext cx="10575759" cy="1061060"/>
          </a:xfrm>
          <a:prstGeom prst="rect">
            <a:avLst/>
          </a:prstGeom>
        </p:spPr>
        <p:txBody>
          <a:bodyPr wrap="square" lIns="0" tIns="0" rIns="0" bIns="0" rtlCol="0" anchor="t">
            <a:spAutoFit/>
          </a:bodyPr>
          <a:lstStyle/>
          <a:p>
            <a:pPr marL="0" lvl="0" indent="0">
              <a:lnSpc>
                <a:spcPts val="8717"/>
              </a:lnSpc>
              <a:spcBef>
                <a:spcPct val="0"/>
              </a:spcBef>
            </a:pPr>
            <a:r>
              <a:rPr lang="en-US" sz="6600" u="none" dirty="0" err="1">
                <a:solidFill>
                  <a:srgbClr val="FFFFFF"/>
                </a:solidFill>
                <a:latin typeface="Fira Sans Semi-Bold"/>
              </a:rPr>
              <a:t>L’exploration</a:t>
            </a:r>
            <a:r>
              <a:rPr lang="en-US" sz="6600" u="none" dirty="0">
                <a:solidFill>
                  <a:srgbClr val="FFFFFF"/>
                </a:solidFill>
                <a:latin typeface="Fira Sans Semi-Bold"/>
              </a:rPr>
              <a:t> des données</a:t>
            </a:r>
          </a:p>
        </p:txBody>
      </p:sp>
      <p:sp>
        <p:nvSpPr>
          <p:cNvPr id="30" name="AutoShape 30"/>
          <p:cNvSpPr/>
          <p:nvPr/>
        </p:nvSpPr>
        <p:spPr>
          <a:xfrm>
            <a:off x="0" y="10102271"/>
            <a:ext cx="18288000" cy="184729"/>
          </a:xfrm>
          <a:prstGeom prst="rect">
            <a:avLst/>
          </a:prstGeom>
          <a:solidFill>
            <a:srgbClr val="1836B2"/>
          </a:solidFill>
        </p:spPr>
      </p:sp>
      <p:grpSp>
        <p:nvGrpSpPr>
          <p:cNvPr id="31" name="Group 31"/>
          <p:cNvGrpSpPr/>
          <p:nvPr/>
        </p:nvGrpSpPr>
        <p:grpSpPr>
          <a:xfrm rot="-10800000">
            <a:off x="12356558" y="-1569148"/>
            <a:ext cx="2929239" cy="3013773"/>
            <a:chOff x="0" y="0"/>
            <a:chExt cx="5221416" cy="5372100"/>
          </a:xfrm>
        </p:grpSpPr>
        <p:sp>
          <p:nvSpPr>
            <p:cNvPr id="32" name="Freeform 32"/>
            <p:cNvSpPr/>
            <p:nvPr/>
          </p:nvSpPr>
          <p:spPr>
            <a:xfrm>
              <a:off x="0" y="0"/>
              <a:ext cx="5221416" cy="5372100"/>
            </a:xfrm>
            <a:custGeom>
              <a:avLst/>
              <a:gdLst/>
              <a:ahLst/>
              <a:cxnLst/>
              <a:rect l="l" t="t" r="r" b="b"/>
              <a:pathLst>
                <a:path w="5221416" h="5372100">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sp>
        <p:nvSpPr>
          <p:cNvPr id="7" name="ZoneTexte 6">
            <a:extLst>
              <a:ext uri="{FF2B5EF4-FFF2-40B4-BE49-F238E27FC236}">
                <a16:creationId xmlns:a16="http://schemas.microsoft.com/office/drawing/2014/main" id="{53EC8AED-2015-F247-920E-6977DAAA3E19}"/>
              </a:ext>
            </a:extLst>
          </p:cNvPr>
          <p:cNvSpPr txBox="1"/>
          <p:nvPr/>
        </p:nvSpPr>
        <p:spPr>
          <a:xfrm>
            <a:off x="2037136" y="1756676"/>
            <a:ext cx="11887200" cy="707886"/>
          </a:xfrm>
          <a:prstGeom prst="rect">
            <a:avLst/>
          </a:prstGeom>
          <a:noFill/>
        </p:spPr>
        <p:txBody>
          <a:bodyPr wrap="square" rtlCol="0">
            <a:spAutoFit/>
          </a:bodyPr>
          <a:lstStyle/>
          <a:p>
            <a:r>
              <a:rPr lang="fr-FR" sz="4000" b="1" dirty="0">
                <a:solidFill>
                  <a:schemeClr val="bg1"/>
                </a:solidFill>
              </a:rPr>
              <a:t>DONNÉES TRAIN ET TEST </a:t>
            </a:r>
          </a:p>
        </p:txBody>
      </p:sp>
      <p:sp>
        <p:nvSpPr>
          <p:cNvPr id="8" name="ZoneTexte 7">
            <a:extLst>
              <a:ext uri="{FF2B5EF4-FFF2-40B4-BE49-F238E27FC236}">
                <a16:creationId xmlns:a16="http://schemas.microsoft.com/office/drawing/2014/main" id="{CDD5BA6D-1DD3-751F-82E9-F0536FEF2767}"/>
              </a:ext>
            </a:extLst>
          </p:cNvPr>
          <p:cNvSpPr txBox="1"/>
          <p:nvPr/>
        </p:nvSpPr>
        <p:spPr>
          <a:xfrm>
            <a:off x="-51758" y="2575167"/>
            <a:ext cx="17907000" cy="2554545"/>
          </a:xfrm>
          <a:prstGeom prst="rect">
            <a:avLst/>
          </a:prstGeom>
          <a:noFill/>
        </p:spPr>
        <p:txBody>
          <a:bodyPr wrap="square" rtlCol="0">
            <a:spAutoFit/>
          </a:bodyPr>
          <a:lstStyle/>
          <a:p>
            <a:r>
              <a:rPr lang="fr-FR" sz="3200" dirty="0">
                <a:latin typeface="Century" panose="02040604050505020304" pitchFamily="18" charset="0"/>
              </a:rPr>
              <a:t>L'ensemble des données est découpé en deux parties : les données d'entraînement et les données de test.</a:t>
            </a:r>
          </a:p>
          <a:p>
            <a:endParaRPr lang="fr-FR" sz="3200" dirty="0">
              <a:latin typeface="Century" panose="02040604050505020304" pitchFamily="18" charset="0"/>
            </a:endParaRPr>
          </a:p>
          <a:p>
            <a:r>
              <a:rPr lang="fr-FR" sz="3200" dirty="0">
                <a:latin typeface="Century" panose="02040604050505020304" pitchFamily="18" charset="0"/>
              </a:rPr>
              <a:t> </a:t>
            </a:r>
            <a:r>
              <a:rPr lang="fr-FR" sz="3200" b="1" dirty="0">
                <a:solidFill>
                  <a:schemeClr val="tx2">
                    <a:lumMod val="60000"/>
                    <a:lumOff val="40000"/>
                  </a:schemeClr>
                </a:solidFill>
                <a:latin typeface="Century" panose="02040604050505020304" pitchFamily="18" charset="0"/>
              </a:rPr>
              <a:t>Les données d'entraînement </a:t>
            </a:r>
            <a:r>
              <a:rPr lang="fr-FR" sz="3200" dirty="0">
                <a:latin typeface="Century" panose="02040604050505020304" pitchFamily="18" charset="0"/>
              </a:rPr>
              <a:t>permettent au modèle d'apprendre les caractéristiques et les motifs présents dans les images</a:t>
            </a:r>
            <a:r>
              <a:rPr lang="fr-FR" sz="3200" dirty="0"/>
              <a:t>.</a:t>
            </a:r>
          </a:p>
        </p:txBody>
      </p:sp>
      <p:pic>
        <p:nvPicPr>
          <p:cNvPr id="5" name="Image 4"/>
          <p:cNvPicPr>
            <a:picLocks noChangeAspect="1"/>
          </p:cNvPicPr>
          <p:nvPr/>
        </p:nvPicPr>
        <p:blipFill>
          <a:blip r:embed="rId2"/>
          <a:stretch>
            <a:fillRect/>
          </a:stretch>
        </p:blipFill>
        <p:spPr>
          <a:xfrm>
            <a:off x="2037137" y="5214180"/>
            <a:ext cx="13248660" cy="4577520"/>
          </a:xfrm>
          <a:prstGeom prst="rect">
            <a:avLst/>
          </a:prstGeom>
        </p:spPr>
      </p:pic>
    </p:spTree>
    <p:extLst>
      <p:ext uri="{BB962C8B-B14F-4D97-AF65-F5344CB8AC3E}">
        <p14:creationId xmlns:p14="http://schemas.microsoft.com/office/powerpoint/2010/main" val="409112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828800" y="-3113069"/>
            <a:ext cx="15839149" cy="6226137"/>
            <a:chOff x="0" y="0"/>
            <a:chExt cx="13666499" cy="5372100"/>
          </a:xfrm>
        </p:grpSpPr>
        <p:sp>
          <p:nvSpPr>
            <p:cNvPr id="3" name="Freeform 3"/>
            <p:cNvSpPr/>
            <p:nvPr/>
          </p:nvSpPr>
          <p:spPr>
            <a:xfrm>
              <a:off x="0" y="0"/>
              <a:ext cx="13666499" cy="5372100"/>
            </a:xfrm>
            <a:custGeom>
              <a:avLst/>
              <a:gdLst/>
              <a:ahLst/>
              <a:cxnLst/>
              <a:rect l="l" t="t" r="r" b="b"/>
              <a:pathLst>
                <a:path w="13666499" h="5372100">
                  <a:moveTo>
                    <a:pt x="12115829" y="0"/>
                  </a:moveTo>
                  <a:lnTo>
                    <a:pt x="1550670" y="0"/>
                  </a:lnTo>
                  <a:lnTo>
                    <a:pt x="0" y="2686050"/>
                  </a:lnTo>
                  <a:lnTo>
                    <a:pt x="1550670" y="5372100"/>
                  </a:lnTo>
                  <a:lnTo>
                    <a:pt x="12115829" y="5372100"/>
                  </a:lnTo>
                  <a:lnTo>
                    <a:pt x="13666499" y="2686050"/>
                  </a:lnTo>
                  <a:lnTo>
                    <a:pt x="12115829" y="0"/>
                  </a:lnTo>
                  <a:close/>
                </a:path>
              </a:pathLst>
            </a:custGeom>
            <a:solidFill>
              <a:srgbClr val="1836B2"/>
            </a:solidFill>
          </p:spPr>
        </p:sp>
      </p:grpSp>
      <p:sp>
        <p:nvSpPr>
          <p:cNvPr id="4" name="TextBox 4"/>
          <p:cNvSpPr txBox="1"/>
          <p:nvPr/>
        </p:nvSpPr>
        <p:spPr>
          <a:xfrm>
            <a:off x="1032159" y="1104900"/>
            <a:ext cx="10229400" cy="1061060"/>
          </a:xfrm>
          <a:prstGeom prst="rect">
            <a:avLst/>
          </a:prstGeom>
        </p:spPr>
        <p:txBody>
          <a:bodyPr lIns="0" tIns="0" rIns="0" bIns="0" rtlCol="0" anchor="t">
            <a:spAutoFit/>
          </a:bodyPr>
          <a:lstStyle/>
          <a:p>
            <a:pPr marL="0" lvl="0" indent="0">
              <a:lnSpc>
                <a:spcPts val="8717"/>
              </a:lnSpc>
              <a:spcBef>
                <a:spcPct val="0"/>
              </a:spcBef>
            </a:pPr>
            <a:r>
              <a:rPr lang="en-US" sz="6600" u="none" dirty="0" err="1">
                <a:solidFill>
                  <a:srgbClr val="FFFFFF"/>
                </a:solidFill>
                <a:latin typeface="Fira Sans Semi-Bold"/>
              </a:rPr>
              <a:t>L’exploration</a:t>
            </a:r>
            <a:r>
              <a:rPr lang="en-US" sz="6600" u="none" dirty="0">
                <a:solidFill>
                  <a:srgbClr val="FFFFFF"/>
                </a:solidFill>
                <a:latin typeface="Fira Sans Semi-Bold"/>
              </a:rPr>
              <a:t> des données</a:t>
            </a:r>
          </a:p>
        </p:txBody>
      </p:sp>
      <p:sp>
        <p:nvSpPr>
          <p:cNvPr id="30" name="AutoShape 30"/>
          <p:cNvSpPr/>
          <p:nvPr/>
        </p:nvSpPr>
        <p:spPr>
          <a:xfrm>
            <a:off x="0" y="10102271"/>
            <a:ext cx="18288000" cy="184729"/>
          </a:xfrm>
          <a:prstGeom prst="rect">
            <a:avLst/>
          </a:prstGeom>
          <a:solidFill>
            <a:srgbClr val="1836B2"/>
          </a:solidFill>
        </p:spPr>
      </p:sp>
      <p:grpSp>
        <p:nvGrpSpPr>
          <p:cNvPr id="31" name="Group 31"/>
          <p:cNvGrpSpPr/>
          <p:nvPr/>
        </p:nvGrpSpPr>
        <p:grpSpPr>
          <a:xfrm rot="-10800000">
            <a:off x="12356558" y="-1569148"/>
            <a:ext cx="2929239" cy="3013773"/>
            <a:chOff x="0" y="0"/>
            <a:chExt cx="5221416" cy="5372100"/>
          </a:xfrm>
        </p:grpSpPr>
        <p:sp>
          <p:nvSpPr>
            <p:cNvPr id="32" name="Freeform 32"/>
            <p:cNvSpPr/>
            <p:nvPr/>
          </p:nvSpPr>
          <p:spPr>
            <a:xfrm>
              <a:off x="0" y="0"/>
              <a:ext cx="5221416" cy="5372100"/>
            </a:xfrm>
            <a:custGeom>
              <a:avLst/>
              <a:gdLst/>
              <a:ahLst/>
              <a:cxnLst/>
              <a:rect l="l" t="t" r="r" b="b"/>
              <a:pathLst>
                <a:path w="5221416" h="5372100">
                  <a:moveTo>
                    <a:pt x="3670746" y="0"/>
                  </a:moveTo>
                  <a:lnTo>
                    <a:pt x="1550670" y="0"/>
                  </a:lnTo>
                  <a:lnTo>
                    <a:pt x="0" y="2686050"/>
                  </a:lnTo>
                  <a:lnTo>
                    <a:pt x="1550670" y="5372100"/>
                  </a:lnTo>
                  <a:lnTo>
                    <a:pt x="3670746" y="5372100"/>
                  </a:lnTo>
                  <a:lnTo>
                    <a:pt x="5221416" y="2686050"/>
                  </a:lnTo>
                  <a:lnTo>
                    <a:pt x="3670746" y="0"/>
                  </a:lnTo>
                  <a:close/>
                </a:path>
              </a:pathLst>
            </a:custGeom>
            <a:solidFill>
              <a:srgbClr val="A066CB"/>
            </a:solidFill>
          </p:spPr>
        </p:sp>
      </p:grpSp>
      <p:sp>
        <p:nvSpPr>
          <p:cNvPr id="7" name="ZoneTexte 6">
            <a:extLst>
              <a:ext uri="{FF2B5EF4-FFF2-40B4-BE49-F238E27FC236}">
                <a16:creationId xmlns:a16="http://schemas.microsoft.com/office/drawing/2014/main" id="{53EC8AED-2015-F247-920E-6977DAAA3E19}"/>
              </a:ext>
            </a:extLst>
          </p:cNvPr>
          <p:cNvSpPr txBox="1"/>
          <p:nvPr/>
        </p:nvSpPr>
        <p:spPr>
          <a:xfrm>
            <a:off x="1933977" y="2359464"/>
            <a:ext cx="11887200" cy="707886"/>
          </a:xfrm>
          <a:prstGeom prst="rect">
            <a:avLst/>
          </a:prstGeom>
          <a:noFill/>
        </p:spPr>
        <p:txBody>
          <a:bodyPr wrap="square" rtlCol="0">
            <a:spAutoFit/>
          </a:bodyPr>
          <a:lstStyle/>
          <a:p>
            <a:r>
              <a:rPr lang="fr-FR" sz="4000" b="1" dirty="0">
                <a:solidFill>
                  <a:schemeClr val="bg1"/>
                </a:solidFill>
              </a:rPr>
              <a:t>DONNEES TRAIN ET TEST </a:t>
            </a:r>
          </a:p>
        </p:txBody>
      </p:sp>
      <p:sp>
        <p:nvSpPr>
          <p:cNvPr id="8" name="ZoneTexte 7">
            <a:extLst>
              <a:ext uri="{FF2B5EF4-FFF2-40B4-BE49-F238E27FC236}">
                <a16:creationId xmlns:a16="http://schemas.microsoft.com/office/drawing/2014/main" id="{CDD5BA6D-1DD3-751F-82E9-F0536FEF2767}"/>
              </a:ext>
            </a:extLst>
          </p:cNvPr>
          <p:cNvSpPr txBox="1"/>
          <p:nvPr/>
        </p:nvSpPr>
        <p:spPr>
          <a:xfrm>
            <a:off x="-76200" y="3238569"/>
            <a:ext cx="17907000" cy="1200329"/>
          </a:xfrm>
          <a:prstGeom prst="rect">
            <a:avLst/>
          </a:prstGeom>
          <a:noFill/>
        </p:spPr>
        <p:txBody>
          <a:bodyPr wrap="square" rtlCol="0">
            <a:spAutoFit/>
          </a:bodyPr>
          <a:lstStyle/>
          <a:p>
            <a:r>
              <a:rPr lang="fr-FR" sz="3600" dirty="0">
                <a:latin typeface="Century" panose="02040604050505020304" pitchFamily="18" charset="0"/>
              </a:rPr>
              <a:t> </a:t>
            </a:r>
            <a:r>
              <a:rPr lang="fr-FR" sz="3600" dirty="0">
                <a:solidFill>
                  <a:schemeClr val="tx2">
                    <a:lumMod val="60000"/>
                    <a:lumOff val="40000"/>
                  </a:schemeClr>
                </a:solidFill>
                <a:latin typeface="Century" panose="02040604050505020304" pitchFamily="18" charset="0"/>
              </a:rPr>
              <a:t>Les données de test  </a:t>
            </a:r>
            <a:r>
              <a:rPr lang="fr-FR" sz="3600" dirty="0">
                <a:latin typeface="Century" panose="02040604050505020304" pitchFamily="18" charset="0"/>
              </a:rPr>
              <a:t>servent à évaluer les performances des modèles sur des données qui ne sont pas vues pendant l'entraînement</a:t>
            </a:r>
          </a:p>
        </p:txBody>
      </p:sp>
      <p:sp>
        <p:nvSpPr>
          <p:cNvPr id="6" name="ZoneTexte 5">
            <a:extLst>
              <a:ext uri="{FF2B5EF4-FFF2-40B4-BE49-F238E27FC236}">
                <a16:creationId xmlns:a16="http://schemas.microsoft.com/office/drawing/2014/main" id="{5C059CE4-7353-894D-227B-70054C09CBFF}"/>
              </a:ext>
            </a:extLst>
          </p:cNvPr>
          <p:cNvSpPr txBox="1"/>
          <p:nvPr/>
        </p:nvSpPr>
        <p:spPr>
          <a:xfrm>
            <a:off x="1933977" y="9640543"/>
            <a:ext cx="13839424" cy="369332"/>
          </a:xfrm>
          <a:prstGeom prst="rect">
            <a:avLst/>
          </a:prstGeom>
          <a:noFill/>
        </p:spPr>
        <p:txBody>
          <a:bodyPr wrap="square">
            <a:spAutoFit/>
          </a:bodyPr>
          <a:lstStyle/>
          <a:p>
            <a:r>
              <a:rPr lang="fr-FR" sz="1800" b="1" dirty="0">
                <a:solidFill>
                  <a:srgbClr val="1836B2"/>
                </a:solidFill>
              </a:rPr>
              <a:t>Cette division permet de sélectionner le modèle final offrant les meilleurs résultats en termes de précision et de performance.</a:t>
            </a:r>
            <a:endParaRPr lang="fr-FR" b="1" dirty="0">
              <a:solidFill>
                <a:srgbClr val="1836B2"/>
              </a:solidFill>
            </a:endParaRPr>
          </a:p>
        </p:txBody>
      </p:sp>
      <p:pic>
        <p:nvPicPr>
          <p:cNvPr id="5" name="Image 4"/>
          <p:cNvPicPr>
            <a:picLocks noChangeAspect="1"/>
          </p:cNvPicPr>
          <p:nvPr/>
        </p:nvPicPr>
        <p:blipFill>
          <a:blip r:embed="rId2"/>
          <a:stretch>
            <a:fillRect/>
          </a:stretch>
        </p:blipFill>
        <p:spPr>
          <a:xfrm>
            <a:off x="1437349" y="4749386"/>
            <a:ext cx="12573000" cy="4891157"/>
          </a:xfrm>
          <a:prstGeom prst="rect">
            <a:avLst/>
          </a:prstGeom>
        </p:spPr>
      </p:pic>
    </p:spTree>
    <p:extLst>
      <p:ext uri="{BB962C8B-B14F-4D97-AF65-F5344CB8AC3E}">
        <p14:creationId xmlns:p14="http://schemas.microsoft.com/office/powerpoint/2010/main" val="6807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p:nvPr/>
        </p:nvGrpSpPr>
        <p:grpSpPr>
          <a:xfrm rot="-10800000">
            <a:off x="-1" y="-723901"/>
            <a:ext cx="12108161" cy="6226137"/>
            <a:chOff x="0" y="0"/>
            <a:chExt cx="8474859" cy="5372100"/>
          </a:xfrm>
        </p:grpSpPr>
        <p:sp>
          <p:nvSpPr>
            <p:cNvPr id="19" name="Freeform 1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86C7ED"/>
            </a:solidFill>
          </p:spPr>
        </p:sp>
      </p:grpSp>
      <p:grpSp>
        <p:nvGrpSpPr>
          <p:cNvPr id="20" name="Group 20"/>
          <p:cNvGrpSpPr/>
          <p:nvPr/>
        </p:nvGrpSpPr>
        <p:grpSpPr>
          <a:xfrm>
            <a:off x="152400" y="1257300"/>
            <a:ext cx="12446727" cy="10287000"/>
            <a:chOff x="0" y="0"/>
            <a:chExt cx="5783678" cy="5372100"/>
          </a:xfrm>
        </p:grpSpPr>
        <p:sp>
          <p:nvSpPr>
            <p:cNvPr id="21" name="Freeform 21"/>
            <p:cNvSpPr/>
            <p:nvPr/>
          </p:nvSpPr>
          <p:spPr>
            <a:xfrm>
              <a:off x="0" y="0"/>
              <a:ext cx="5783678" cy="5372100"/>
            </a:xfrm>
            <a:custGeom>
              <a:avLst/>
              <a:gdLst/>
              <a:ahLst/>
              <a:cxnLst/>
              <a:rect l="l" t="t" r="r" b="b"/>
              <a:pathLst>
                <a:path w="5783678" h="5372100">
                  <a:moveTo>
                    <a:pt x="4233008" y="0"/>
                  </a:moveTo>
                  <a:lnTo>
                    <a:pt x="1550670" y="0"/>
                  </a:lnTo>
                  <a:lnTo>
                    <a:pt x="0" y="2686050"/>
                  </a:lnTo>
                  <a:lnTo>
                    <a:pt x="1550670" y="5372100"/>
                  </a:lnTo>
                  <a:lnTo>
                    <a:pt x="4233008" y="5372100"/>
                  </a:lnTo>
                  <a:lnTo>
                    <a:pt x="5783678" y="2686050"/>
                  </a:lnTo>
                  <a:lnTo>
                    <a:pt x="4233008" y="0"/>
                  </a:lnTo>
                  <a:close/>
                </a:path>
              </a:pathLst>
            </a:custGeom>
            <a:solidFill>
              <a:srgbClr val="1836B2"/>
            </a:solidFill>
          </p:spPr>
        </p:sp>
      </p:grpSp>
      <p:sp>
        <p:nvSpPr>
          <p:cNvPr id="22" name="TextBox 22"/>
          <p:cNvSpPr txBox="1"/>
          <p:nvPr/>
        </p:nvSpPr>
        <p:spPr>
          <a:xfrm>
            <a:off x="3352800" y="4994405"/>
            <a:ext cx="6593706" cy="1015663"/>
          </a:xfrm>
          <a:prstGeom prst="rect">
            <a:avLst/>
          </a:prstGeom>
        </p:spPr>
        <p:txBody>
          <a:bodyPr wrap="square" lIns="0" tIns="0" rIns="0" bIns="0" rtlCol="0" anchor="t">
            <a:spAutoFit/>
          </a:bodyPr>
          <a:lstStyle/>
          <a:p>
            <a:pPr lvl="0"/>
            <a:r>
              <a:rPr lang="fr-FR" sz="6600" b="1" dirty="0">
                <a:solidFill>
                  <a:schemeClr val="bg1"/>
                </a:solidFill>
              </a:rPr>
              <a:t>Le prétraitement</a:t>
            </a:r>
          </a:p>
        </p:txBody>
      </p:sp>
    </p:spTree>
    <p:extLst>
      <p:ext uri="{BB962C8B-B14F-4D97-AF65-F5344CB8AC3E}">
        <p14:creationId xmlns:p14="http://schemas.microsoft.com/office/powerpoint/2010/main" val="4858184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TotalTime>
  <Words>2866</Words>
  <Application>Microsoft Office PowerPoint</Application>
  <PresentationFormat>Personnalisé</PresentationFormat>
  <Paragraphs>413</Paragraphs>
  <Slides>27</Slides>
  <Notes>2</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27</vt:i4>
      </vt:variant>
    </vt:vector>
  </HeadingPairs>
  <TitlesOfParts>
    <vt:vector size="39" baseType="lpstr">
      <vt:lpstr>Arial</vt:lpstr>
      <vt:lpstr>Inter</vt:lpstr>
      <vt:lpstr>Fira Sans Ultra-Bold</vt:lpstr>
      <vt:lpstr>Century</vt:lpstr>
      <vt:lpstr>Times New Roman</vt:lpstr>
      <vt:lpstr>Wingdings</vt:lpstr>
      <vt:lpstr>Fira Sans Semi-Bold</vt:lpstr>
      <vt:lpstr>Fira Sans Light</vt:lpstr>
      <vt:lpstr>system-ui</vt:lpstr>
      <vt:lpstr>Fira Sans Medium</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Simple et Basique Diagonale Blocs Bleu</dc:title>
  <dc:creator>fatou diop</dc:creator>
  <cp:lastModifiedBy>NADIA NGATCHA</cp:lastModifiedBy>
  <cp:revision>90</cp:revision>
  <dcterms:created xsi:type="dcterms:W3CDTF">2006-08-16T00:00:00Z</dcterms:created>
  <dcterms:modified xsi:type="dcterms:W3CDTF">2024-06-10T15:16:15Z</dcterms:modified>
  <dc:identifier>DAF1LBinRwQ</dc:identifier>
</cp:coreProperties>
</file>